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sldIdLst>
    <p:sldId id="258" r:id="rId5"/>
    <p:sldId id="259" r:id="rId6"/>
    <p:sldId id="260" r:id="rId7"/>
    <p:sldId id="262" r:id="rId8"/>
    <p:sldId id="272" r:id="rId9"/>
    <p:sldId id="273" r:id="rId10"/>
    <p:sldId id="271"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B7FB79-05A8-4A15-8EDB-BCB5AA827EF1}" v="5" dt="2021-03-23T14:00:14.6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073" autoAdjust="0"/>
    <p:restoredTop sz="94660"/>
  </p:normalViewPr>
  <p:slideViewPr>
    <p:cSldViewPr snapToGrid="0">
      <p:cViewPr varScale="1">
        <p:scale>
          <a:sx n="70" d="100"/>
          <a:sy n="70" d="100"/>
        </p:scale>
        <p:origin x="67"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8055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4D54B513-CC16-450A-B0BD-BFFC441C43F5}"/>
              </a:ext>
            </a:extLst>
          </p:cNvPr>
          <p:cNvCxnSpPr>
            <a:cxnSpLocks/>
          </p:cNvCxnSpPr>
          <p:nvPr userDrawn="1"/>
        </p:nvCxnSpPr>
        <p:spPr>
          <a:xfrm>
            <a:off x="335360" y="1052736"/>
            <a:ext cx="11521280" cy="0"/>
          </a:xfrm>
          <a:prstGeom prst="line">
            <a:avLst/>
          </a:prstGeom>
          <a:ln>
            <a:solidFill>
              <a:srgbClr val="F38B3C"/>
            </a:solidFill>
          </a:ln>
        </p:spPr>
        <p:style>
          <a:lnRef idx="1">
            <a:schemeClr val="accent6"/>
          </a:lnRef>
          <a:fillRef idx="0">
            <a:schemeClr val="accent6"/>
          </a:fillRef>
          <a:effectRef idx="0">
            <a:schemeClr val="accent6"/>
          </a:effectRef>
          <a:fontRef idx="minor">
            <a:schemeClr val="tx1"/>
          </a:fontRef>
        </p:style>
      </p:cxnSp>
      <p:pic>
        <p:nvPicPr>
          <p:cNvPr id="11" name="Picture 10" descr="A close up of a logo&#10;&#10;Description automatically generated">
            <a:extLst>
              <a:ext uri="{FF2B5EF4-FFF2-40B4-BE49-F238E27FC236}">
                <a16:creationId xmlns:a16="http://schemas.microsoft.com/office/drawing/2014/main" id="{83FEC934-C2B7-4DFB-84EF-E40BE897FD7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20469" y="205558"/>
            <a:ext cx="1536171" cy="722521"/>
          </a:xfrm>
          <a:prstGeom prst="rect">
            <a:avLst/>
          </a:prstGeom>
        </p:spPr>
      </p:pic>
      <p:cxnSp>
        <p:nvCxnSpPr>
          <p:cNvPr id="8" name="Straight Connector 7">
            <a:extLst>
              <a:ext uri="{FF2B5EF4-FFF2-40B4-BE49-F238E27FC236}">
                <a16:creationId xmlns:a16="http://schemas.microsoft.com/office/drawing/2014/main" id="{B870918A-FF2E-4086-9AC8-B5EAC7EB9406}"/>
              </a:ext>
            </a:extLst>
          </p:cNvPr>
          <p:cNvCxnSpPr>
            <a:cxnSpLocks/>
          </p:cNvCxnSpPr>
          <p:nvPr userDrawn="1"/>
        </p:nvCxnSpPr>
        <p:spPr>
          <a:xfrm>
            <a:off x="335360" y="6597352"/>
            <a:ext cx="11521280" cy="0"/>
          </a:xfrm>
          <a:prstGeom prst="line">
            <a:avLst/>
          </a:prstGeom>
          <a:ln>
            <a:solidFill>
              <a:srgbClr val="F38B3C"/>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07748513"/>
      </p:ext>
    </p:extLst>
  </p:cSld>
  <p:clrMap bg1="lt1" tx1="dk1" bg2="lt2" tx2="dk2" accent1="accent1" accent2="accent2" accent3="accent3" accent4="accent4" accent5="accent5" accent6="accent6" hlink="hlink" folHlink="folHlink"/>
  <p:sldLayoutIdLst>
    <p:sldLayoutId id="2147483661"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5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nass.co.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ice.org.uk/guidance/qs170" TargetMode="External"/><Relationship Id="rId2" Type="http://schemas.openxmlformats.org/officeDocument/2006/relationships/hyperlink" Target="https://www.nice.org.uk/guidance/ng65" TargetMode="External"/><Relationship Id="rId1" Type="http://schemas.openxmlformats.org/officeDocument/2006/relationships/slideLayout" Target="../slideLayouts/slideLayout1.xml"/><Relationship Id="rId6" Type="http://schemas.openxmlformats.org/officeDocument/2006/relationships/hyperlink" Target="https://nass.co.uk/news/nass-announces-the-first-six-hospitals-to-join-its-aspiring-to-excellence-programme/" TargetMode="External"/><Relationship Id="rId5" Type="http://schemas.openxmlformats.org/officeDocument/2006/relationships/hyperlink" Target="https://ard.bmj.com/content/79/2/193.long" TargetMode="External"/><Relationship Id="rId4" Type="http://schemas.openxmlformats.org/officeDocument/2006/relationships/hyperlink" Target="https://nass.co.uk/wp-content/uploads/2020/01/Axial-Spondyloarthritis-Services-in-England-FINAL.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ahrq.gov/talkingquality/measures/six-domain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aspringtoexcellence@nass.co.uk" TargetMode="External"/><Relationship Id="rId2" Type="http://schemas.openxmlformats.org/officeDocument/2006/relationships/hyperlink" Target="mailto:dalewebb@nass.co.uk" TargetMode="External"/><Relationship Id="rId1" Type="http://schemas.openxmlformats.org/officeDocument/2006/relationships/slideLayout" Target="../slideLayouts/slideLayout1.xml"/><Relationship Id="rId4" Type="http://schemas.openxmlformats.org/officeDocument/2006/relationships/hyperlink" Target="https://nass.co.uk/patients-values-resear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D6230C67-C88D-421C-9CD1-48E18E178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1594" y="4216043"/>
            <a:ext cx="4769158" cy="2355842"/>
          </a:xfrm>
          <a:prstGeom prst="rect">
            <a:avLst/>
          </a:prstGeom>
        </p:spPr>
      </p:pic>
      <p:sp>
        <p:nvSpPr>
          <p:cNvPr id="3" name="Content Placeholder 3">
            <a:extLst>
              <a:ext uri="{FF2B5EF4-FFF2-40B4-BE49-F238E27FC236}">
                <a16:creationId xmlns:a16="http://schemas.microsoft.com/office/drawing/2014/main" id="{6E8A94BB-66EC-461C-A215-B40B1218FAC3}"/>
              </a:ext>
            </a:extLst>
          </p:cNvPr>
          <p:cNvSpPr txBox="1">
            <a:spLocks/>
          </p:cNvSpPr>
          <p:nvPr/>
        </p:nvSpPr>
        <p:spPr bwMode="auto">
          <a:xfrm>
            <a:off x="457200" y="1204647"/>
            <a:ext cx="11262732" cy="342999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107000"/>
              </a:lnSpc>
              <a:spcAft>
                <a:spcPts val="800"/>
              </a:spcAft>
              <a:buNone/>
            </a:pPr>
            <a:r>
              <a:rPr lang="en-GB" sz="2400" b="1" dirty="0">
                <a:effectLst/>
                <a:latin typeface="Calibri" panose="020F0502020204030204" pitchFamily="34" charset="0"/>
                <a:ea typeface="Calibri" panose="020F0502020204030204" pitchFamily="34" charset="0"/>
                <a:cs typeface="Times New Roman" panose="02020603050405020304" pitchFamily="18" charset="0"/>
              </a:rPr>
              <a:t>What do patients value and need in the diagnosis and management of </a:t>
            </a:r>
          </a:p>
          <a:p>
            <a:pPr marL="0" indent="0" algn="ctr">
              <a:lnSpc>
                <a:spcPct val="107000"/>
              </a:lnSpc>
              <a:spcAft>
                <a:spcPts val="800"/>
              </a:spcAft>
              <a:buNone/>
            </a:pPr>
            <a:r>
              <a:rPr lang="en-GB" sz="2400" b="1" dirty="0">
                <a:effectLst/>
                <a:latin typeface="Calibri" panose="020F0502020204030204" pitchFamily="34" charset="0"/>
                <a:ea typeface="Calibri" panose="020F0502020204030204" pitchFamily="34" charset="0"/>
                <a:cs typeface="Times New Roman" panose="02020603050405020304" pitchFamily="18" charset="0"/>
              </a:rPr>
              <a:t>axial Spondyloarthritis?</a:t>
            </a:r>
          </a:p>
          <a:p>
            <a:pPr marL="0" indent="0" algn="ctr">
              <a:lnSpc>
                <a:spcPct val="107000"/>
              </a:lnSpc>
              <a:spcAft>
                <a:spcPts val="800"/>
              </a:spcAft>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r>
              <a:rPr lang="en-GB" sz="2400" dirty="0">
                <a:latin typeface="Calibri" panose="020F0502020204030204" pitchFamily="34" charset="0"/>
                <a:ea typeface="Calibri" panose="020F0502020204030204" pitchFamily="34" charset="0"/>
                <a:cs typeface="Calibri" panose="020F0502020204030204" pitchFamily="34" charset="0"/>
              </a:rPr>
              <a:t>Tenders are accepted up to a maximum cost of £50,000 </a:t>
            </a:r>
          </a:p>
          <a:p>
            <a:pPr marL="0" indent="0" algn="ctr">
              <a:lnSpc>
                <a:spcPct val="150000"/>
              </a:lnSpc>
              <a:spcAft>
                <a:spcPts val="800"/>
              </a:spcAft>
              <a:buNone/>
            </a:pPr>
            <a:r>
              <a:rPr lang="en-GB" sz="2400" dirty="0">
                <a:latin typeface="Calibri" panose="020F0502020204030204" pitchFamily="34" charset="0"/>
                <a:ea typeface="Calibri" panose="020F0502020204030204" pitchFamily="34" charset="0"/>
                <a:cs typeface="Calibri" panose="020F0502020204030204" pitchFamily="34" charset="0"/>
              </a:rPr>
              <a:t>inclusive of VAT and all associated expenses. </a:t>
            </a:r>
          </a:p>
          <a:p>
            <a:pPr marL="0" indent="0" algn="ctr">
              <a:lnSpc>
                <a:spcPct val="150000"/>
              </a:lnSpc>
              <a:spcAft>
                <a:spcPts val="800"/>
              </a:spcAft>
              <a:buNone/>
            </a:pPr>
            <a:r>
              <a:rPr lang="en-GB" sz="2400" dirty="0">
                <a:effectLst/>
                <a:latin typeface="Calibri" panose="020F0502020204030204" pitchFamily="34" charset="0"/>
                <a:ea typeface="Calibri" panose="020F0502020204030204" pitchFamily="34" charset="0"/>
                <a:cs typeface="Calibri" panose="020F0502020204030204" pitchFamily="34" charset="0"/>
              </a:rPr>
              <a:t>Deadline for tenders: 12 noon, 21</a:t>
            </a:r>
            <a:r>
              <a:rPr lang="en-GB" sz="2400" dirty="0">
                <a:latin typeface="Calibri" panose="020F0502020204030204" pitchFamily="34" charset="0"/>
                <a:ea typeface="Calibri" panose="020F0502020204030204" pitchFamily="34" charset="0"/>
                <a:cs typeface="Calibri" panose="020F0502020204030204" pitchFamily="34" charset="0"/>
              </a:rPr>
              <a:t> June</a:t>
            </a:r>
            <a:r>
              <a:rPr lang="en-GB" sz="2400" dirty="0">
                <a:effectLst/>
                <a:latin typeface="Calibri" panose="020F0502020204030204" pitchFamily="34" charset="0"/>
                <a:ea typeface="Calibri" panose="020F0502020204030204" pitchFamily="34" charset="0"/>
                <a:cs typeface="Calibri" panose="020F0502020204030204" pitchFamily="34" charset="0"/>
              </a:rPr>
              <a:t>, 2021</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Aft>
                <a:spcPts val="800"/>
              </a:spcAft>
              <a:buNone/>
            </a:pPr>
            <a:endParaRPr lang="en-GB" sz="1400" dirty="0">
              <a:latin typeface="Calibri" panose="020F0502020204030204" pitchFamily="34" charset="0"/>
              <a:ea typeface="Calibri" panose="020F0502020204030204" pitchFamily="34" charset="0"/>
            </a:endParaRPr>
          </a:p>
          <a:p>
            <a:pPr marL="0" indent="0">
              <a:lnSpc>
                <a:spcPct val="150000"/>
              </a:lnSpc>
              <a:spcAft>
                <a:spcPts val="800"/>
              </a:spcAft>
              <a:buNone/>
            </a:pPr>
            <a:br>
              <a:rPr lang="en-GB" sz="1400" dirty="0">
                <a:latin typeface="Calibri" panose="020F0502020204030204" pitchFamily="34" charset="0"/>
                <a:ea typeface="Calibri" panose="020F0502020204030204" pitchFamily="34" charset="0"/>
              </a:rPr>
            </a:b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50000"/>
              </a:lnSpc>
              <a:spcAft>
                <a:spcPts val="800"/>
              </a:spcAft>
              <a:buNone/>
            </a:pP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en-GB" sz="2000" dirty="0">
                <a:effectLst/>
                <a:latin typeface="Calibri" panose="020F0502020204030204" pitchFamily="34" charset="0"/>
                <a:ea typeface="Calibri" panose="020F0502020204030204" pitchFamily="34" charset="0"/>
                <a:cs typeface="Calibri" panose="020F0502020204030204" pitchFamily="34" charset="0"/>
              </a:rPr>
              <a:t> </a:t>
            </a:r>
            <a:endParaRPr lang="en-GB" dirty="0">
              <a:solidFill>
                <a:srgbClr val="1F497D"/>
              </a:solidFill>
              <a:latin typeface="Franklin Gothic Book" panose="020B05030201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D582042D-6B9C-4640-A4D5-28525255F9F3}"/>
              </a:ext>
            </a:extLst>
          </p:cNvPr>
          <p:cNvSpPr txBox="1">
            <a:spLocks/>
          </p:cNvSpPr>
          <p:nvPr/>
        </p:nvSpPr>
        <p:spPr>
          <a:xfrm>
            <a:off x="628650" y="352940"/>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algn="ctr">
              <a:lnSpc>
                <a:spcPct val="150000"/>
              </a:lnSpc>
              <a:spcAft>
                <a:spcPts val="800"/>
              </a:spcAft>
              <a:buNone/>
            </a:pPr>
            <a:endParaRPr lang="en-GB" b="1" dirty="0">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438FC6D2-CBCE-4A60-B746-DAD37A0907EA}"/>
              </a:ext>
            </a:extLst>
          </p:cNvPr>
          <p:cNvSpPr txBox="1"/>
          <p:nvPr/>
        </p:nvSpPr>
        <p:spPr>
          <a:xfrm>
            <a:off x="335974" y="445323"/>
            <a:ext cx="7257065" cy="1046440"/>
          </a:xfrm>
          <a:prstGeom prst="rect">
            <a:avLst/>
          </a:prstGeom>
          <a:noFill/>
        </p:spPr>
        <p:txBody>
          <a:bodyPr wrap="square" rtlCol="0">
            <a:spAutoFit/>
          </a:bodyPr>
          <a:lstStyle/>
          <a:p>
            <a:r>
              <a:rPr lang="en-GB" sz="4400" dirty="0">
                <a:solidFill>
                  <a:schemeClr val="tx2">
                    <a:lumMod val="75000"/>
                  </a:schemeClr>
                </a:solidFill>
                <a:latin typeface="Franklin Gothic Book" panose="020B0503020102020204" pitchFamily="34" charset="0"/>
                <a:ea typeface="Calibri" panose="020F0502020204030204" pitchFamily="34" charset="0"/>
                <a:cs typeface="Times New Roman" panose="02020603050405020304" pitchFamily="18" charset="0"/>
              </a:rPr>
              <a:t>Invitation to Tender</a:t>
            </a:r>
          </a:p>
          <a:p>
            <a:endParaRPr lang="en-GB" dirty="0"/>
          </a:p>
        </p:txBody>
      </p:sp>
      <p:sp>
        <p:nvSpPr>
          <p:cNvPr id="10" name="TextBox 9">
            <a:extLst>
              <a:ext uri="{FF2B5EF4-FFF2-40B4-BE49-F238E27FC236}">
                <a16:creationId xmlns:a16="http://schemas.microsoft.com/office/drawing/2014/main" id="{B07397FC-A166-4F72-A609-B1FAA39580FD}"/>
              </a:ext>
            </a:extLst>
          </p:cNvPr>
          <p:cNvSpPr txBox="1"/>
          <p:nvPr/>
        </p:nvSpPr>
        <p:spPr>
          <a:xfrm>
            <a:off x="5755338" y="4985074"/>
            <a:ext cx="5964594" cy="1169551"/>
          </a:xfrm>
          <a:prstGeom prst="rect">
            <a:avLst/>
          </a:prstGeom>
          <a:noFill/>
        </p:spPr>
        <p:txBody>
          <a:bodyPr wrap="square" rtlCol="0">
            <a:spAutoFit/>
          </a:bodyPr>
          <a:lstStyle/>
          <a:p>
            <a:r>
              <a:rPr lang="en-GB" sz="1400" dirty="0">
                <a:effectLst/>
                <a:latin typeface="Calibri" panose="020F0502020204030204" pitchFamily="34" charset="0"/>
                <a:ea typeface="Calibri" panose="020F0502020204030204" pitchFamily="34" charset="0"/>
              </a:rPr>
              <a:t>This research is part of the Aspiring to Excellence Programme, a 3-year quality improvement initiative, led by NASS in partnership with BRITSpA.</a:t>
            </a:r>
          </a:p>
          <a:p>
            <a:r>
              <a:rPr lang="en-GB" sz="1400" dirty="0">
                <a:effectLst/>
                <a:latin typeface="Calibri" panose="020F0502020204030204" pitchFamily="34" charset="0"/>
                <a:ea typeface="Calibri" panose="020F0502020204030204" pitchFamily="34" charset="0"/>
              </a:rPr>
              <a:t>The Programme is funded by Abbvie, Biogen, Lilly, Novartis and UCB as sponsors of the programme. The sponsors have no editorial control over content or the output of the </a:t>
            </a:r>
            <a:r>
              <a:rPr lang="en-GB" sz="1400" dirty="0">
                <a:latin typeface="Calibri" panose="020F0502020204030204" pitchFamily="34" charset="0"/>
                <a:ea typeface="Calibri" panose="020F0502020204030204" pitchFamily="34" charset="0"/>
              </a:rPr>
              <a:t>Programme. </a:t>
            </a:r>
            <a:endParaRPr lang="en-GB" sz="1400" dirty="0">
              <a:effectLst/>
              <a:latin typeface="Calibri" panose="020F0502020204030204" pitchFamily="34" charset="0"/>
              <a:ea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7BE602-E4CE-41B1-A2E5-CB9703E3D01E}"/>
              </a:ext>
            </a:extLst>
          </p:cNvPr>
          <p:cNvSpPr txBox="1">
            <a:spLocks/>
          </p:cNvSpPr>
          <p:nvPr/>
        </p:nvSpPr>
        <p:spPr>
          <a:xfrm>
            <a:off x="628650" y="1225042"/>
            <a:ext cx="10877550" cy="44079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Aft>
                <a:spcPts val="800"/>
              </a:spcAft>
              <a:buNone/>
            </a:pPr>
            <a:r>
              <a:rPr lang="en-GB" sz="1200" dirty="0">
                <a:effectLst/>
                <a:latin typeface="Calibri" panose="020F0502020204030204" pitchFamily="34" charset="0"/>
                <a:ea typeface="Calibri" panose="020F0502020204030204" pitchFamily="34" charset="0"/>
                <a:cs typeface="Calibri" panose="020F0502020204030204" pitchFamily="34" charset="0"/>
              </a:rPr>
              <a:t>Axial SpA (AS) is a painful, incurable inflammatory arthritis. It mainly affects the spine but can also affect other joints in the body, including the hips, knees, feet, shoulders, elbows and hands. Additionally, it can affect</a:t>
            </a:r>
            <a:r>
              <a:rPr lang="en-GB" sz="1100" dirty="0">
                <a:effectLst/>
                <a:latin typeface="Calibri" panose="020F0502020204030204" pitchFamily="34" charset="0"/>
                <a:ea typeface="Calibri" panose="020F0502020204030204" pitchFamily="34" charset="0"/>
                <a:cs typeface="Calibri" panose="020F0502020204030204" pitchFamily="34" charset="0"/>
              </a:rPr>
              <a:t> the eyes, gut and skin. </a:t>
            </a:r>
            <a:r>
              <a:rPr lang="en-GB" sz="1200" dirty="0">
                <a:effectLst/>
                <a:latin typeface="Calibri" panose="020F0502020204030204" pitchFamily="34" charset="0"/>
                <a:ea typeface="Calibri" panose="020F0502020204030204" pitchFamily="34" charset="0"/>
                <a:cs typeface="Calibri" panose="020F0502020204030204" pitchFamily="34" charset="0"/>
              </a:rPr>
              <a:t>People with axial SpA (AS) will be living with daily pain, stiffness and high levels of fatigue.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Axial SpA (AS) is a condition that affects young people. Symptoms start in late teens to early twenties, with the average age of onset being 24. It is managed through medication to reduce the inflammation and regular exercise. However, it lasts a lifetime and is characterised by regular flare ups of the disease. An estimated 1 in 200 of the adult population in the UK have axial SpA (AS).The current average delay to diagnosis from when symptoms start is 8.5 years, by which time irreversible damage to the spine may have occurred. During this time, people are living with uncertainty and pain.</a:t>
            </a:r>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en-GB" sz="1200" b="1" i="1" dirty="0">
                <a:effectLst/>
                <a:latin typeface="Calibri" panose="020F0502020204030204" pitchFamily="34" charset="0"/>
                <a:ea typeface="Calibri" panose="020F0502020204030204" pitchFamily="34" charset="0"/>
                <a:cs typeface="Calibri" panose="020F0502020204030204" pitchFamily="34" charset="0"/>
              </a:rPr>
              <a:t>About NASS</a:t>
            </a:r>
          </a:p>
          <a:p>
            <a:pPr marL="0" indent="0" algn="just">
              <a:lnSpc>
                <a:spcPct val="150000"/>
              </a:lnSpc>
              <a:spcAft>
                <a:spcPts val="800"/>
              </a:spcAft>
              <a:buNone/>
            </a:pPr>
            <a:r>
              <a:rPr lang="en-GB" sz="1200" dirty="0">
                <a:effectLst/>
                <a:latin typeface="Calibri" panose="020F0502020204030204" pitchFamily="34" charset="0"/>
                <a:ea typeface="Calibri" panose="020F0502020204030204" pitchFamily="34" charset="0"/>
                <a:cs typeface="Calibri" panose="020F0502020204030204" pitchFamily="34" charset="0"/>
              </a:rPr>
              <a:t>NASS is the oldest patient organisation in the world with a specific focus on supporting people living with axial SpA. For 45 years we’ve been providing specialist support, advice and the most up-to-date information. We aim to empower people living with axial SpA not only to manage their condition but to stay in control of their lives. We are driven to ensure that health professionals around the country deliver tailored and timely care to every patient, every time. </a:t>
            </a:r>
          </a:p>
          <a:p>
            <a:pPr marL="0" indent="0" algn="just">
              <a:lnSpc>
                <a:spcPct val="150000"/>
              </a:lnSpc>
              <a:spcAft>
                <a:spcPts val="800"/>
              </a:spcAft>
              <a:buNone/>
            </a:pPr>
            <a:r>
              <a:rPr lang="en-GB" sz="1200" dirty="0">
                <a:latin typeface="Calibri" panose="020F0502020204030204" pitchFamily="34" charset="0"/>
                <a:ea typeface="Calibri" panose="020F0502020204030204" pitchFamily="34" charset="0"/>
                <a:cs typeface="Calibri" panose="020F0502020204030204" pitchFamily="34" charset="0"/>
                <a:hlinkClick r:id="rId2"/>
              </a:rPr>
              <a:t>www.nass.co.uk</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50000"/>
              </a:lnSpc>
              <a:spcAft>
                <a:spcPts val="800"/>
              </a:spcAft>
              <a:buNone/>
            </a:pPr>
            <a:endParaRPr lang="en-GB" sz="12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50000"/>
              </a:lnSpc>
              <a:spcAft>
                <a:spcPts val="800"/>
              </a:spcAft>
              <a:buNone/>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itle 1">
            <a:extLst>
              <a:ext uri="{FF2B5EF4-FFF2-40B4-BE49-F238E27FC236}">
                <a16:creationId xmlns:a16="http://schemas.microsoft.com/office/drawing/2014/main" id="{D7002967-D216-4D97-B646-00AF26753152}"/>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fontAlgn="base">
              <a:lnSpc>
                <a:spcPct val="107000"/>
              </a:lnSpc>
              <a:spcBef>
                <a:spcPts val="1500"/>
              </a:spcBef>
              <a:spcAft>
                <a:spcPts val="750"/>
              </a:spcAft>
              <a:buNone/>
            </a:pPr>
            <a:r>
              <a:rPr lang="en-GB" sz="4400" dirty="0">
                <a:solidFill>
                  <a:schemeClr val="tx2">
                    <a:lumMod val="75000"/>
                  </a:schemeClr>
                </a:solidFill>
                <a:effectLst/>
                <a:latin typeface="Franklin Gothic Book" panose="020B0503020102020204" pitchFamily="34" charset="0"/>
                <a:ea typeface="Times New Roman" panose="02020603050405020304" pitchFamily="18" charset="0"/>
                <a:cs typeface="Calibri" panose="020F0502020204030204" pitchFamily="34" charset="0"/>
              </a:rPr>
              <a:t>Background to axial SpA (AS)</a:t>
            </a:r>
            <a:endParaRPr lang="en-GB" sz="4000" dirty="0">
              <a:solidFill>
                <a:schemeClr val="tx2">
                  <a:lumMod val="75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837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E105D-6FFD-447C-8A58-F8A1A3EE5212}"/>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fontAlgn="base">
              <a:lnSpc>
                <a:spcPct val="107000"/>
              </a:lnSpc>
              <a:spcBef>
                <a:spcPts val="1500"/>
              </a:spcBef>
              <a:spcAft>
                <a:spcPts val="750"/>
              </a:spcAft>
              <a:buNone/>
            </a:pPr>
            <a:r>
              <a:rPr lang="en-GB" sz="4400" dirty="0">
                <a:solidFill>
                  <a:schemeClr val="tx2">
                    <a:lumMod val="75000"/>
                  </a:schemeClr>
                </a:solidFill>
                <a:effectLst/>
                <a:latin typeface="Franklin Gothic Book" panose="020B0503020102020204" pitchFamily="34" charset="0"/>
                <a:ea typeface="Times New Roman" panose="02020603050405020304" pitchFamily="18" charset="0"/>
                <a:cs typeface="Calibri" panose="020F0502020204030204" pitchFamily="34" charset="0"/>
              </a:rPr>
              <a:t>Context of the Study</a:t>
            </a:r>
            <a:endParaRPr lang="en-GB" sz="4000" dirty="0">
              <a:solidFill>
                <a:schemeClr val="tx2">
                  <a:lumMod val="75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58CF183-D401-4362-9631-044CD6B50CAE}"/>
              </a:ext>
            </a:extLst>
          </p:cNvPr>
          <p:cNvSpPr txBox="1"/>
          <p:nvPr/>
        </p:nvSpPr>
        <p:spPr>
          <a:xfrm>
            <a:off x="758283" y="1143408"/>
            <a:ext cx="10697116" cy="5724003"/>
          </a:xfrm>
          <a:prstGeom prst="rect">
            <a:avLst/>
          </a:prstGeom>
          <a:noFill/>
        </p:spPr>
        <p:txBody>
          <a:bodyPr wrap="square">
            <a:spAutoFit/>
          </a:bodyPr>
          <a:lstStyle/>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We want to ensure that axial SpA (AS) care is person-centred and reflects the values and needs of patients. Although anecdotally we have some sense of the health service attributes to which patients attach value, we don’t have any rigorous assessment of this. </a:t>
            </a:r>
            <a:r>
              <a:rPr lang="en-GB" sz="1200" b="1" dirty="0">
                <a:effectLst/>
                <a:latin typeface="Calibri" panose="020F0502020204030204" pitchFamily="34" charset="0"/>
                <a:ea typeface="Calibri" panose="020F0502020204030204" pitchFamily="34" charset="0"/>
                <a:cs typeface="Calibri" panose="020F0502020204030204" pitchFamily="34" charset="0"/>
              </a:rPr>
              <a:t>To our knowledge, there hasn’t been any research that has derived a comprehensive, quantitative, patient definition of quality in axial SpA (AS) diagnosis and management anywhere in the world. This is the study we are now seeking to commission.</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proposed study is a critical component of a broader programme of work through which NASS is trying to bring greater health policy attention to axial SpA (AS) and stimulate improvements at local level. In 2017 NICE published its first comprehensive guideline on the diagnosis and management of spondyloarthritis</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en-GB" sz="1200" dirty="0">
                <a:effectLst/>
                <a:latin typeface="Calibri" panose="020F0502020204030204" pitchFamily="34" charset="0"/>
                <a:ea typeface="Calibri" panose="020F0502020204030204" pitchFamily="34" charset="0"/>
                <a:cs typeface="Calibri" panose="020F0502020204030204" pitchFamily="34" charset="0"/>
              </a:rPr>
              <a:t>, and followed this in 2018 with a Quality Standard</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GB" sz="1200" dirty="0">
                <a:effectLst/>
                <a:latin typeface="Calibri" panose="020F0502020204030204" pitchFamily="34" charset="0"/>
                <a:ea typeface="Calibri" panose="020F0502020204030204" pitchFamily="34" charset="0"/>
                <a:cs typeface="Calibri" panose="020F0502020204030204" pitchFamily="34" charset="0"/>
              </a:rPr>
              <a:t>. In the absence of any existing mechanism to review the implementation of the NICE guidance, NASS established in early 2019 an All Party Parliamentary Group (APPG) with a specific focus to create national oversight of the implementation of the Guideline and Standard. The APPG commissioned a national inquiry which was published in January 2020</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GB" sz="1200" dirty="0">
                <a:effectLst/>
                <a:latin typeface="Calibri" panose="020F0502020204030204" pitchFamily="34" charset="0"/>
                <a:ea typeface="Calibri" panose="020F0502020204030204" pitchFamily="34" charset="0"/>
                <a:cs typeface="Calibri" panose="020F0502020204030204" pitchFamily="34" charset="0"/>
              </a:rPr>
              <a:t>. We are now using the report within Parliament, and with CCGs, NHS Trusts and Local Authority Scrutiny Committees to draw attention to widespread failings in the implementation of the Guideline.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In 2019 the Assessment of Spondyloarthritis International Society (ASAS) published quality standards to improve patient services</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(4)</a:t>
            </a:r>
            <a:r>
              <a:rPr lang="en-GB" sz="1200" dirty="0">
                <a:effectLst/>
                <a:latin typeface="Calibri" panose="020F0502020204030204" pitchFamily="34" charset="0"/>
                <a:ea typeface="Calibri" panose="020F0502020204030204" pitchFamily="34" charset="0"/>
                <a:cs typeface="Calibri" panose="020F0502020204030204" pitchFamily="34" charset="0"/>
              </a:rPr>
              <a:t>. Overall, this was a welcome development. However, the standards reflect a predominantly clinical view (120 clinicians and 2 patients contributed to its development).</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Calibri" panose="020F0502020204030204" pitchFamily="34" charset="0"/>
              </a:rPr>
              <a:t>Finally, in order to help stimulate bottom-up improvements in care, in 2018 NASS launched </a:t>
            </a:r>
            <a:r>
              <a:rPr lang="en-GB" sz="1200" i="1" dirty="0">
                <a:effectLst/>
                <a:latin typeface="Calibri" panose="020F0502020204030204" pitchFamily="34" charset="0"/>
                <a:ea typeface="Calibri" panose="020F0502020204030204" pitchFamily="34" charset="0"/>
                <a:cs typeface="Calibri" panose="020F0502020204030204" pitchFamily="34" charset="0"/>
              </a:rPr>
              <a:t>Aspiring to Excellence</a:t>
            </a:r>
            <a:r>
              <a:rPr lang="en-GB" sz="1200" dirty="0">
                <a:effectLst/>
                <a:latin typeface="Calibri" panose="020F0502020204030204" pitchFamily="34" charset="0"/>
                <a:ea typeface="Calibri" panose="020F0502020204030204" pitchFamily="34" charset="0"/>
                <a:cs typeface="Calibri" panose="020F0502020204030204" pitchFamily="34" charset="0"/>
              </a:rPr>
              <a:t>, a healthcare improvement programme using the Breakthrough Collaborative Series model, and the first six participating rheumatology services joined in late 2019</a:t>
            </a: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(5)</a:t>
            </a:r>
            <a:r>
              <a:rPr lang="en-GB" sz="1200" dirty="0">
                <a:effectLst/>
                <a:latin typeface="Calibri" panose="020F0502020204030204" pitchFamily="34" charset="0"/>
                <a:ea typeface="Calibri" panose="020F0502020204030204" pitchFamily="34" charset="0"/>
                <a:cs typeface="Calibri" panose="020F0502020204030204" pitchFamily="34" charset="0"/>
              </a:rPr>
              <a:t>. At the moment, the quality framework that underpins the programme is based on the NICE Guideline.</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Calibri" panose="020F0502020204030204" pitchFamily="34" charset="0"/>
              </a:rPr>
              <a:t>What we want to develop in the medium-term is an integrated clinical-patient articulation of healthcare quality. </a:t>
            </a:r>
          </a:p>
          <a:p>
            <a:pPr algn="just">
              <a:spcAft>
                <a:spcPts val="8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The proposed study will provide critical counter-balance to the clinical view of quality defined by NICE and ASAS.</a:t>
            </a:r>
            <a:r>
              <a:rPr lang="en-GB" sz="1200" b="1" baseline="300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aseline="300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4F1E05F4-365E-48C6-AB10-FFD9FB578EF8}"/>
              </a:ext>
            </a:extLst>
          </p:cNvPr>
          <p:cNvSpPr txBox="1"/>
          <p:nvPr/>
        </p:nvSpPr>
        <p:spPr>
          <a:xfrm>
            <a:off x="758283" y="5965448"/>
            <a:ext cx="11188700" cy="892552"/>
          </a:xfrm>
          <a:prstGeom prst="rect">
            <a:avLst/>
          </a:prstGeom>
          <a:noFill/>
        </p:spPr>
        <p:txBody>
          <a:bodyPr wrap="square" rtlCol="0">
            <a:spAutoFit/>
          </a:bodyPr>
          <a:lstStyle/>
          <a:p>
            <a:pPr marL="228600" indent="-228600">
              <a:buFont typeface="+mj-lt"/>
              <a:buAutoNum type="arabicPeriod"/>
            </a:pPr>
            <a:r>
              <a:rPr lang="en-GB"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https://www.nice.org.uk/guidance/ng65</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pPr marL="228600" indent="-228600">
              <a:buFont typeface="+mj-lt"/>
              <a:buAutoNum type="arabicPeriod"/>
            </a:pPr>
            <a:r>
              <a:rPr lang="en-GB"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https://www.nice.org.uk/guidance/qs170</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pPr marL="228600" indent="-228600">
              <a:buFont typeface="+mj-lt"/>
              <a:buAutoNum type="arabicPeriod"/>
            </a:pPr>
            <a:r>
              <a:rPr lang="en-GB"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https://nass.co.uk/wp-content/uploads/2020/01/Axial-Spondyloarthritis-Services-in-England-FINAL.pdf</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pPr marL="228600" indent="-228600">
              <a:buFont typeface="+mj-lt"/>
              <a:buAutoNum type="arabicPeriod"/>
            </a:pPr>
            <a:r>
              <a:rPr lang="en-GB"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https://ard.bmj.com/content/79/2/193.long</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pPr marL="228600" indent="-228600">
              <a:buFont typeface="+mj-lt"/>
              <a:buAutoNum type="arabicPeriod"/>
            </a:pPr>
            <a:r>
              <a:rPr lang="en-GB" sz="1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https://nass.co.uk/news/nass-announces-the-first-six-hospitals-to-join-its-aspiring-to-excellence-programme</a:t>
            </a:r>
            <a:r>
              <a:rPr lang="en-GB"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6063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E105D-6FFD-447C-8A58-F8A1A3EE5212}"/>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fontAlgn="base">
              <a:lnSpc>
                <a:spcPct val="107000"/>
              </a:lnSpc>
              <a:spcBef>
                <a:spcPts val="1500"/>
              </a:spcBef>
              <a:spcAft>
                <a:spcPts val="750"/>
              </a:spcAft>
              <a:buNone/>
            </a:pPr>
            <a:r>
              <a:rPr lang="en-GB" sz="4400" dirty="0">
                <a:solidFill>
                  <a:schemeClr val="tx2">
                    <a:lumMod val="75000"/>
                  </a:schemeClr>
                </a:solidFill>
                <a:effectLst/>
                <a:latin typeface="Franklin Gothic Book" panose="020B0503020102020204" pitchFamily="34" charset="0"/>
                <a:ea typeface="Times New Roman" panose="02020603050405020304" pitchFamily="18" charset="0"/>
                <a:cs typeface="Calibri" panose="020F0502020204030204" pitchFamily="34" charset="0"/>
              </a:rPr>
              <a:t>Scope of the Study</a:t>
            </a:r>
            <a:endParaRPr lang="en-GB" sz="4000" dirty="0">
              <a:solidFill>
                <a:schemeClr val="tx2">
                  <a:lumMod val="75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58CF183-D401-4362-9631-044CD6B50CAE}"/>
              </a:ext>
            </a:extLst>
          </p:cNvPr>
          <p:cNvSpPr txBox="1"/>
          <p:nvPr/>
        </p:nvSpPr>
        <p:spPr>
          <a:xfrm>
            <a:off x="628650" y="1285819"/>
            <a:ext cx="10782300" cy="5806077"/>
          </a:xfrm>
          <a:prstGeom prst="rect">
            <a:avLst/>
          </a:prstGeom>
          <a:noFill/>
        </p:spPr>
        <p:txBody>
          <a:bodyPr wrap="square">
            <a:sp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scope of the study is likely to include the following: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UcParenR"/>
            </a:pPr>
            <a:r>
              <a:rPr lang="en-GB" sz="1200" dirty="0">
                <a:effectLst/>
                <a:latin typeface="Calibri" panose="020F0502020204030204" pitchFamily="34" charset="0"/>
                <a:ea typeface="Calibri" panose="020F0502020204030204" pitchFamily="34" charset="0"/>
                <a:cs typeface="Calibri" panose="020F0502020204030204" pitchFamily="34" charset="0"/>
              </a:rPr>
              <a:t>Domains of care articulated by NICE and ASAS: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Recognition and referral in non-specialist care settings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Diagnosing spondyloarthritis in specialist care settings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Information and support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Education and self-management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Pharmacological management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Non-pharmacological management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Monitoring disease activity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Surgery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Long-term complications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Organisation of care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Rapid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spcAft>
                <a:spcPts val="80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Annual review.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200" b="1" dirty="0">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br>
              <a:rPr lang="en-GB" sz="1200" b="1" dirty="0">
                <a:effectLst/>
                <a:latin typeface="Calibri" panose="020F0502020204030204" pitchFamily="34" charset="0"/>
                <a:ea typeface="Calibri" panose="020F0502020204030204" pitchFamily="34" charset="0"/>
              </a:rPr>
            </a:br>
            <a:r>
              <a:rPr lang="en-GB" sz="1200" b="1" dirty="0">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931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67A1D1-FC67-4955-A893-3246D1C9CD00}"/>
              </a:ext>
            </a:extLst>
          </p:cNvPr>
          <p:cNvSpPr txBox="1"/>
          <p:nvPr/>
        </p:nvSpPr>
        <p:spPr>
          <a:xfrm>
            <a:off x="3046810" y="-3185631"/>
            <a:ext cx="6093618" cy="858825"/>
          </a:xfrm>
          <a:prstGeom prst="rect">
            <a:avLst/>
          </a:prstGeom>
          <a:noFill/>
        </p:spPr>
        <p:txBody>
          <a:bodyPr wrap="square">
            <a:spAutoFit/>
          </a:bodyPr>
          <a:lstStyle/>
          <a:p>
            <a:pPr algn="just">
              <a:lnSpc>
                <a:spcPct val="150000"/>
              </a:lnSpc>
              <a:spcAft>
                <a:spcPts val="800"/>
              </a:spcAft>
            </a:pPr>
            <a:r>
              <a:rPr lang="en-GB" sz="1800" b="1" dirty="0">
                <a:effectLst/>
                <a:latin typeface="Calibri" panose="020F0502020204030204" pitchFamily="34" charset="0"/>
                <a:ea typeface="Calibri" panose="020F0502020204030204" pitchFamily="34" charset="0"/>
                <a:cs typeface="Calibri" panose="020F0502020204030204" pitchFamily="34" charset="0"/>
              </a:rPr>
              <a:t> </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UcParen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2562D53-A009-4AAB-91A7-41EB2F910C38}"/>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fontAlgn="base">
              <a:lnSpc>
                <a:spcPct val="107000"/>
              </a:lnSpc>
              <a:spcBef>
                <a:spcPts val="1500"/>
              </a:spcBef>
              <a:spcAft>
                <a:spcPts val="750"/>
              </a:spcAft>
              <a:buNone/>
            </a:pPr>
            <a:r>
              <a:rPr lang="en-GB" sz="4400" dirty="0">
                <a:solidFill>
                  <a:schemeClr val="tx2">
                    <a:lumMod val="75000"/>
                  </a:schemeClr>
                </a:solidFill>
                <a:effectLst/>
                <a:latin typeface="Franklin Gothic Book" panose="020B0503020102020204" pitchFamily="34" charset="0"/>
                <a:ea typeface="Times New Roman" panose="02020603050405020304" pitchFamily="18" charset="0"/>
                <a:cs typeface="Calibri" panose="020F0502020204030204" pitchFamily="34" charset="0"/>
              </a:rPr>
              <a:t>Scope of the Study</a:t>
            </a:r>
            <a:endParaRPr lang="en-GB" sz="4000" dirty="0">
              <a:solidFill>
                <a:schemeClr val="tx2">
                  <a:lumMod val="75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861261F-3F2F-4AF8-9B42-1F5B03058AEA}"/>
              </a:ext>
            </a:extLst>
          </p:cNvPr>
          <p:cNvSpPr txBox="1"/>
          <p:nvPr/>
        </p:nvSpPr>
        <p:spPr>
          <a:xfrm>
            <a:off x="628650" y="1100138"/>
            <a:ext cx="11201400" cy="3631763"/>
          </a:xfrm>
          <a:prstGeom prst="rect">
            <a:avLst/>
          </a:prstGeom>
          <a:noFill/>
        </p:spPr>
        <p:txBody>
          <a:bodyPr wrap="square" rtlCol="0">
            <a:spAutoFit/>
          </a:bodyPr>
          <a:lstStyle/>
          <a:p>
            <a:pPr marL="342900" indent="-342900" algn="just">
              <a:lnSpc>
                <a:spcPct val="150000"/>
              </a:lnSpc>
              <a:buFont typeface="+mj-lt"/>
              <a:buAutoNum type="alphaUcPeriod" startAt="2"/>
            </a:pPr>
            <a:r>
              <a:rPr lang="en-GB" sz="1200" dirty="0">
                <a:effectLst/>
                <a:latin typeface="Calibri" panose="020F0502020204030204" pitchFamily="34" charset="0"/>
                <a:ea typeface="Calibri" panose="020F0502020204030204" pitchFamily="34" charset="0"/>
                <a:cs typeface="Calibri" panose="020F0502020204030204" pitchFamily="34" charset="0"/>
              </a:rPr>
              <a:t>The internationally recognised domains of quality established the US Institute of Medicine</a:t>
            </a:r>
            <a:r>
              <a:rPr lang="en-GB" sz="1200" baseline="30000" dirty="0">
                <a:effectLst/>
                <a:latin typeface="Calibri" panose="020F0502020204030204" pitchFamily="34" charset="0"/>
                <a:ea typeface="Calibri" panose="020F0502020204030204" pitchFamily="34" charset="0"/>
                <a:cs typeface="Calibri" panose="020F0502020204030204" pitchFamily="34" charset="0"/>
              </a:rPr>
              <a:t>(6)</a:t>
            </a:r>
            <a:r>
              <a:rPr lang="en-GB" sz="1200" dirty="0">
                <a:effectLst/>
                <a:latin typeface="Calibri" panose="020F0502020204030204" pitchFamily="34" charset="0"/>
                <a:ea typeface="Calibri" panose="020F0502020204030204" pitchFamily="34" charset="0"/>
                <a:cs typeface="Calibri" panose="020F0502020204030204" pitchFamily="34"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Safe: Avoiding harm to patients from the care that is intended to help them</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Effective: Providing services based on scientific knowledge to all who could benefit and refraining from providing services to those not likely to benefit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Patient-centred: Providing care that is respectful of and responsive to individual patient preferences, needs, and values and ensuring that patient values guide all clinical decisions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Timely: Reducing waits and sometimes harmful delays for both those who receive and those who give care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Efficient: Avoiding waste, including waste of equipment, supplies, ideas, and energy.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spcAft>
                <a:spcPts val="80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Equitable: Providing care that does not vary in quality because of personal characteristics such as gender, ethnicity, geographic location, and socioeconomic status.</a:t>
            </a:r>
          </a:p>
          <a:p>
            <a:pPr algn="just">
              <a:lnSpc>
                <a:spcPct val="150000"/>
              </a:lnSpc>
              <a:spcAft>
                <a:spcPts val="800"/>
              </a:spcAft>
            </a:pPr>
            <a:r>
              <a:rPr lang="en-GB" sz="1200" baseline="30000" dirty="0">
                <a:effectLst/>
                <a:latin typeface="Calibri" panose="020F0502020204030204" pitchFamily="34" charset="0"/>
                <a:ea typeface="Calibri" panose="020F0502020204030204" pitchFamily="34" charset="0"/>
                <a:cs typeface="Calibri" panose="020F0502020204030204" pitchFamily="34" charset="0"/>
              </a:rPr>
              <a:t>(6)</a:t>
            </a:r>
            <a:r>
              <a:rPr lang="en-GB"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https://www.ahrq.gov/talkingquality/measures/six-domains.html</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spcAft>
                <a:spcPts val="800"/>
              </a:spcAft>
              <a:buFont typeface="Symbol" panose="05050102010706020507" pitchFamily="18" charset="2"/>
              <a:buChar char=""/>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287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CA16A6-F125-4C91-A578-4D11514465BA}"/>
              </a:ext>
            </a:extLst>
          </p:cNvPr>
          <p:cNvSpPr txBox="1"/>
          <p:nvPr/>
        </p:nvSpPr>
        <p:spPr>
          <a:xfrm>
            <a:off x="628650" y="1123241"/>
            <a:ext cx="10987087" cy="3098284"/>
          </a:xfrm>
          <a:prstGeom prst="rect">
            <a:avLst/>
          </a:prstGeom>
          <a:noFill/>
        </p:spPr>
        <p:txBody>
          <a:bodyPr wrap="square">
            <a:spAutoFit/>
          </a:bodyPr>
          <a:lstStyle/>
          <a:p>
            <a:pPr marL="342900" lvl="0" indent="-342900" algn="just">
              <a:lnSpc>
                <a:spcPct val="150000"/>
              </a:lnSpc>
              <a:buFont typeface="+mj-lt"/>
              <a:buAutoNum type="alphaUcPeriod" startAt="3"/>
            </a:pPr>
            <a:r>
              <a:rPr lang="en-GB" sz="1200" dirty="0">
                <a:effectLst/>
                <a:latin typeface="Calibri" panose="020F0502020204030204" pitchFamily="34" charset="0"/>
                <a:ea typeface="Calibri" panose="020F0502020204030204" pitchFamily="34" charset="0"/>
                <a:cs typeface="Calibri" panose="020F0502020204030204" pitchFamily="34" charset="0"/>
              </a:rPr>
              <a:t>Areas that are not (or partially covered) by NICE and ASAS, such 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Emotional well-being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Accessibility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spcAft>
                <a:spcPts val="80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Continuity of care and co-ordination.</a:t>
            </a:r>
          </a:p>
          <a:p>
            <a:pPr lvl="1" algn="just">
              <a:lnSpc>
                <a:spcPct val="150000"/>
              </a:lnSpc>
              <a:spcAft>
                <a:spcPts val="800"/>
              </a:spcAft>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lphaUcPeriod" startAt="4"/>
            </a:pPr>
            <a:r>
              <a:rPr lang="en-GB" sz="1200" dirty="0">
                <a:effectLst/>
                <a:latin typeface="Calibri" panose="020F0502020204030204" pitchFamily="34" charset="0"/>
                <a:ea typeface="Calibri" panose="020F0502020204030204" pitchFamily="34" charset="0"/>
                <a:cs typeface="Calibri" panose="020F0502020204030204" pitchFamily="34" charset="0"/>
              </a:rPr>
              <a:t>The study should look at key sub-populations including: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50000"/>
              </a:lnSpc>
              <a:spcAft>
                <a:spcPts val="80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Calibri" panose="020F0502020204030204" pitchFamily="34" charset="0"/>
              </a:rPr>
              <a:t>Younger people generally, and women of reproductive age in particular</a:t>
            </a:r>
          </a:p>
          <a:p>
            <a:pPr lvl="1" algn="just">
              <a:lnSpc>
                <a:spcPct val="150000"/>
              </a:lnSpc>
              <a:spcAft>
                <a:spcPts val="800"/>
              </a:spcAft>
            </a:pP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4" name="Title 1">
            <a:extLst>
              <a:ext uri="{FF2B5EF4-FFF2-40B4-BE49-F238E27FC236}">
                <a16:creationId xmlns:a16="http://schemas.microsoft.com/office/drawing/2014/main" id="{E7FEDAD0-1B17-463B-8085-DD6E0555D324}"/>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fontAlgn="base">
              <a:lnSpc>
                <a:spcPct val="107000"/>
              </a:lnSpc>
              <a:spcBef>
                <a:spcPts val="1500"/>
              </a:spcBef>
              <a:spcAft>
                <a:spcPts val="750"/>
              </a:spcAft>
              <a:buNone/>
            </a:pPr>
            <a:r>
              <a:rPr lang="en-GB" sz="4400" dirty="0">
                <a:solidFill>
                  <a:schemeClr val="tx2">
                    <a:lumMod val="75000"/>
                  </a:schemeClr>
                </a:solidFill>
                <a:effectLst/>
                <a:latin typeface="Franklin Gothic Book" panose="020B0503020102020204" pitchFamily="34" charset="0"/>
                <a:ea typeface="Times New Roman" panose="02020603050405020304" pitchFamily="18" charset="0"/>
                <a:cs typeface="Calibri" panose="020F0502020204030204" pitchFamily="34" charset="0"/>
              </a:rPr>
              <a:t>Scope of the Study</a:t>
            </a:r>
            <a:endParaRPr lang="en-GB" sz="4000" dirty="0">
              <a:solidFill>
                <a:schemeClr val="tx2">
                  <a:lumMod val="75000"/>
                </a:schemeClr>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329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E105D-6FFD-447C-8A58-F8A1A3EE5212}"/>
              </a:ext>
            </a:extLst>
          </p:cNvPr>
          <p:cNvSpPr txBox="1">
            <a:spLocks/>
          </p:cNvSpPr>
          <p:nvPr/>
        </p:nvSpPr>
        <p:spPr>
          <a:xfrm>
            <a:off x="628650" y="365125"/>
            <a:ext cx="7886700" cy="6156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base" latinLnBrk="0" hangingPunct="1">
              <a:lnSpc>
                <a:spcPct val="107000"/>
              </a:lnSpc>
              <a:spcBef>
                <a:spcPts val="1500"/>
              </a:spcBef>
              <a:spcAft>
                <a:spcPts val="750"/>
              </a:spcAft>
              <a:buClrTx/>
              <a:buSzTx/>
              <a:buFontTx/>
              <a:buNone/>
              <a:tabLst/>
              <a:defRPr/>
            </a:pPr>
            <a:r>
              <a:rPr kumimoji="0" lang="en-GB" sz="4400" b="0" i="0" u="none" strike="noStrike" kern="1200" cap="none" spc="0" normalizeH="0" baseline="0" noProof="0" dirty="0">
                <a:ln>
                  <a:noFill/>
                </a:ln>
                <a:solidFill>
                  <a:srgbClr val="1F497D">
                    <a:lumMod val="75000"/>
                  </a:srgbClr>
                </a:solidFill>
                <a:effectLst/>
                <a:uLnTx/>
                <a:uFillTx/>
                <a:latin typeface="Franklin Gothic Book" panose="020B0503020102020204" pitchFamily="34" charset="0"/>
                <a:ea typeface="Times New Roman" panose="02020603050405020304" pitchFamily="18" charset="0"/>
                <a:cs typeface="Calibri" panose="020F0502020204030204" pitchFamily="34" charset="0"/>
              </a:rPr>
              <a:t>Deliverables</a:t>
            </a:r>
            <a:endParaRPr kumimoji="0" lang="en-GB" sz="4000" b="0" i="0" u="none" strike="noStrike" kern="1200" cap="none" spc="0" normalizeH="0" baseline="0" noProof="0" dirty="0">
              <a:ln>
                <a:noFill/>
              </a:ln>
              <a:solidFill>
                <a:srgbClr val="1F497D">
                  <a:lumMod val="75000"/>
                </a:srgbClr>
              </a:solidFill>
              <a:effectLst/>
              <a:uLnTx/>
              <a:uFillTx/>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3" name="TextBox 12">
            <a:extLst>
              <a:ext uri="{FF2B5EF4-FFF2-40B4-BE49-F238E27FC236}">
                <a16:creationId xmlns:a16="http://schemas.microsoft.com/office/drawing/2014/main" id="{658CF183-D401-4362-9631-044CD6B50CAE}"/>
              </a:ext>
            </a:extLst>
          </p:cNvPr>
          <p:cNvSpPr txBox="1"/>
          <p:nvPr/>
        </p:nvSpPr>
        <p:spPr>
          <a:xfrm>
            <a:off x="673100" y="1085794"/>
            <a:ext cx="10782300" cy="3320653"/>
          </a:xfrm>
          <a:prstGeom prst="rect">
            <a:avLst/>
          </a:prstGeom>
          <a:noFill/>
        </p:spPr>
        <p:txBody>
          <a:bodyPr wrap="square">
            <a:spAutoFit/>
          </a:bodyPr>
          <a:lstStyle/>
          <a:p>
            <a:pPr algn="just">
              <a:lnSpc>
                <a:spcPct val="150000"/>
              </a:lnSpc>
              <a:spcAft>
                <a:spcPts val="800"/>
              </a:spcAft>
            </a:pP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en-GB" sz="1200" dirty="0">
                <a:latin typeface="Calibri" panose="020F0502020204030204" pitchFamily="34" charset="0"/>
                <a:ea typeface="Calibri" panose="020F0502020204030204" pitchFamily="34" charset="0"/>
                <a:cs typeface="Calibri" panose="020F0502020204030204" pitchFamily="34" charset="0"/>
              </a:rPr>
              <a:t>We are not prescriptive about research methods and welcome consideration of a range of approaches.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We understand that providers may wish to build in a  qualitative element at the </a:t>
            </a:r>
            <a:r>
              <a:rPr lang="en-GB" sz="1200" dirty="0">
                <a:latin typeface="Calibri" panose="020F0502020204030204" pitchFamily="34" charset="0"/>
                <a:ea typeface="Calibri" panose="020F0502020204030204" pitchFamily="34" charset="0"/>
                <a:cs typeface="Calibri" panose="020F0502020204030204" pitchFamily="34" charset="0"/>
              </a:rPr>
              <a:t>start, but we note that our budget may preclude this.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50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The provider should deliver a final report which includes a quality framework articulated in visual form as well as through prose.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b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br>
            <a:r>
              <a:rPr kumimoji="0" lang="en-GB" sz="12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963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0713A0-6C84-40E6-9D3B-D134A22694E5}"/>
              </a:ext>
            </a:extLst>
          </p:cNvPr>
          <p:cNvSpPr txBox="1"/>
          <p:nvPr/>
        </p:nvSpPr>
        <p:spPr>
          <a:xfrm>
            <a:off x="776869" y="1511384"/>
            <a:ext cx="10638262" cy="3988912"/>
          </a:xfrm>
          <a:prstGeom prst="rect">
            <a:avLst/>
          </a:prstGeom>
          <a:noFill/>
        </p:spPr>
        <p:txBody>
          <a:bodyPr wrap="square">
            <a:spAutoFit/>
          </a:bodyPr>
          <a:lstStyle/>
          <a:p>
            <a:pPr algn="ctr">
              <a:lnSpc>
                <a:spcPct val="150000"/>
              </a:lnSpc>
              <a:spcAft>
                <a:spcPts val="800"/>
              </a:spcAft>
            </a:pPr>
            <a:r>
              <a:rPr lang="en-GB" sz="1800" dirty="0">
                <a:effectLst/>
                <a:latin typeface="Calibri" panose="020F0502020204030204" pitchFamily="34" charset="0"/>
                <a:ea typeface="Calibri" panose="020F0502020204030204" pitchFamily="34" charset="0"/>
                <a:cs typeface="Calibri" panose="020F0502020204030204" pitchFamily="34" charset="0"/>
              </a:rPr>
              <a:t>For an informal discussion about the proposal, please contact NASS CEO Dr. Dale Webb </a:t>
            </a: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dalewebb@nass.co.uk</a:t>
            </a:r>
            <a:r>
              <a:rPr lang="en-GB" sz="1800" dirty="0">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50000"/>
              </a:lnSpc>
              <a:spcAft>
                <a:spcPts val="800"/>
              </a:spcAft>
              <a:buNone/>
            </a:pP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marL="0" indent="0" algn="ctr">
              <a:lnSpc>
                <a:spcPct val="150000"/>
              </a:lnSpc>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Please submit your tender using the Tender Response form by Noon, 21 June 2021 </a:t>
            </a:r>
          </a:p>
          <a:p>
            <a:pPr marL="0" indent="0" algn="ctr">
              <a:lnSpc>
                <a:spcPct val="150000"/>
              </a:lnSpc>
              <a:spcAft>
                <a:spcPts val="800"/>
              </a:spcAft>
              <a:buNone/>
            </a:pPr>
            <a:r>
              <a:rPr lang="en-GB" sz="1800" dirty="0">
                <a:effectLst/>
                <a:latin typeface="Calibri" panose="020F0502020204030204" pitchFamily="34" charset="0"/>
                <a:ea typeface="Calibri" panose="020F0502020204030204" pitchFamily="34" charset="0"/>
                <a:cs typeface="Calibri" panose="020F0502020204030204" pitchFamily="34" charset="0"/>
              </a:rPr>
              <a:t>to </a:t>
            </a:r>
            <a:r>
              <a:rPr lang="en-GB" u="sng" dirty="0">
                <a:solidFill>
                  <a:srgbClr val="0563C1"/>
                </a:solidFill>
                <a:latin typeface="Calibri" panose="020F0502020204030204" pitchFamily="34" charset="0"/>
                <a:ea typeface="Calibri" panose="020F0502020204030204" pitchFamily="34" charset="0"/>
                <a:cs typeface="Calibri" panose="020F0502020204030204" pitchFamily="34" charset="0"/>
              </a:rPr>
              <a:t>lisaswingler@nass.co.uk</a:t>
            </a:r>
            <a:r>
              <a:rPr lang="en-GB" dirty="0">
                <a:latin typeface="Calibri" panose="020F0502020204030204" pitchFamily="34" charset="0"/>
                <a:ea typeface="Calibri" panose="020F0502020204030204" pitchFamily="34" charset="0"/>
                <a:cs typeface="Calibri" panose="020F0502020204030204" pitchFamily="34" charset="0"/>
              </a:rPr>
              <a:t>  and cc </a:t>
            </a:r>
            <a:r>
              <a:rPr lang="en-GB" dirty="0">
                <a:latin typeface="Calibri" panose="020F0502020204030204" pitchFamily="34" charset="0"/>
                <a:ea typeface="Calibri" panose="020F0502020204030204" pitchFamily="34" charset="0"/>
                <a:cs typeface="Calibri" panose="020F0502020204030204" pitchFamily="34" charset="0"/>
                <a:hlinkClick r:id="rId3"/>
              </a:rPr>
              <a:t>aspiringtoexcellence@nass.co.uk</a:t>
            </a:r>
            <a:r>
              <a:rPr lang="en-GB" dirty="0">
                <a:latin typeface="Calibri" panose="020F0502020204030204" pitchFamily="34" charset="0"/>
                <a:ea typeface="Calibri" panose="020F0502020204030204" pitchFamily="34" charset="0"/>
                <a:cs typeface="Calibri" panose="020F0502020204030204" pitchFamily="34" charset="0"/>
              </a:rPr>
              <a:t> </a:t>
            </a:r>
          </a:p>
          <a:p>
            <a:pPr marL="0" indent="0" algn="ctr">
              <a:lnSpc>
                <a:spcPct val="150000"/>
              </a:lnSpc>
              <a:spcAft>
                <a:spcPts val="800"/>
              </a:spcAft>
              <a:buNone/>
            </a:pPr>
            <a:r>
              <a:rPr lang="en-GB" dirty="0">
                <a:latin typeface="Calibri" panose="020F0502020204030204" pitchFamily="34" charset="0"/>
                <a:ea typeface="Calibri" panose="020F0502020204030204" pitchFamily="34" charset="0"/>
                <a:cs typeface="Calibri" panose="020F0502020204030204" pitchFamily="34" charset="0"/>
              </a:rPr>
              <a:t>The Tender Terms and Conditions and Response Form are available </a:t>
            </a:r>
            <a:r>
              <a:rPr lang="en-GB" dirty="0">
                <a:latin typeface="Calibri" panose="020F0502020204030204" pitchFamily="34" charset="0"/>
                <a:ea typeface="Calibri" panose="020F0502020204030204" pitchFamily="34" charset="0"/>
                <a:cs typeface="Calibri" panose="020F0502020204030204" pitchFamily="34" charset="0"/>
                <a:hlinkClick r:id="rId4"/>
              </a:rPr>
              <a:t>here</a:t>
            </a:r>
            <a:r>
              <a:rPr lang="en-GB" dirty="0">
                <a:latin typeface="Calibri" panose="020F0502020204030204" pitchFamily="34" charset="0"/>
                <a:ea typeface="Calibri" panose="020F0502020204030204" pitchFamily="34" charset="0"/>
                <a:cs typeface="Calibri" panose="020F0502020204030204" pitchFamily="34" charset="0"/>
              </a:rPr>
              <a:t>.</a:t>
            </a:r>
            <a:endParaRPr lang="en-GB"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marL="0" indent="0" algn="ctr">
              <a:lnSpc>
                <a:spcPct val="150000"/>
              </a:lnSpc>
              <a:spcAft>
                <a:spcPts val="800"/>
              </a:spcAft>
              <a:buNone/>
            </a:pPr>
            <a:endParaRPr lang="en-GB" sz="1800" b="1" dirty="0">
              <a:latin typeface="Calibri" panose="020F0502020204030204" pitchFamily="34" charset="0"/>
              <a:ea typeface="Calibri" panose="020F0502020204030204" pitchFamily="34" charset="0"/>
              <a:cs typeface="Calibri" panose="020F0502020204030204" pitchFamily="34" charset="0"/>
            </a:endParaRPr>
          </a:p>
          <a:p>
            <a:pPr marL="0" indent="0" algn="ctr">
              <a:lnSpc>
                <a:spcPct val="150000"/>
              </a:lnSpc>
              <a:spcAft>
                <a:spcPts val="800"/>
              </a:spcAft>
              <a:buNone/>
            </a:pPr>
            <a:r>
              <a:rPr lang="en-GB" sz="1800" b="1" dirty="0">
                <a:latin typeface="Calibri" panose="020F0502020204030204" pitchFamily="34" charset="0"/>
                <a:ea typeface="Calibri" panose="020F0502020204030204" pitchFamily="34" charset="0"/>
                <a:cs typeface="Calibri" panose="020F0502020204030204" pitchFamily="34" charset="0"/>
              </a:rPr>
              <a:t>Tenders are accepted up to a maximum cost of £50,000 inclusive of VAT and all associated expenses. </a:t>
            </a:r>
            <a:br>
              <a:rPr lang="en-GB" sz="1800" b="1" dirty="0">
                <a:latin typeface="Calibri" panose="020F0502020204030204" pitchFamily="34" charset="0"/>
                <a:ea typeface="Calibri" panose="020F0502020204030204" pitchFamily="34" charset="0"/>
                <a:cs typeface="Calibri" panose="020F0502020204030204" pitchFamily="34" charset="0"/>
              </a:rPr>
            </a:br>
            <a:r>
              <a:rPr lang="en-GB" sz="1800" b="1" dirty="0">
                <a:latin typeface="Calibri" panose="020F0502020204030204" pitchFamily="34" charset="0"/>
                <a:ea typeface="Calibri" panose="020F0502020204030204" pitchFamily="34" charset="0"/>
                <a:cs typeface="Calibri" panose="020F0502020204030204" pitchFamily="34" charset="0"/>
              </a:rPr>
              <a:t>Please note that NASS does not pay organisational overheads.</a:t>
            </a:r>
          </a:p>
        </p:txBody>
      </p:sp>
    </p:spTree>
    <p:extLst>
      <p:ext uri="{BB962C8B-B14F-4D97-AF65-F5344CB8AC3E}">
        <p14:creationId xmlns:p14="http://schemas.microsoft.com/office/powerpoint/2010/main" val="264344065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85347C8BDAAA4D9A24E43D5D16D7E7" ma:contentTypeVersion="12" ma:contentTypeDescription="Create a new document." ma:contentTypeScope="" ma:versionID="985c871a04a860ee86967c36ee143112">
  <xsd:schema xmlns:xsd="http://www.w3.org/2001/XMLSchema" xmlns:xs="http://www.w3.org/2001/XMLSchema" xmlns:p="http://schemas.microsoft.com/office/2006/metadata/properties" xmlns:ns2="78d81d28-16f2-4b68-a26f-ae05642c550a" xmlns:ns3="1ecd67d1-4421-4312-a239-648a1382d5e1" targetNamespace="http://schemas.microsoft.com/office/2006/metadata/properties" ma:root="true" ma:fieldsID="3341e0a0b46f2171d48382fe3a7bff9b" ns2:_="" ns3:_="">
    <xsd:import namespace="78d81d28-16f2-4b68-a26f-ae05642c550a"/>
    <xsd:import namespace="1ecd67d1-4421-4312-a239-648a1382d5e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81d28-16f2-4b68-a26f-ae05642c550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ecd67d1-4421-4312-a239-648a1382d5e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1ecd67d1-4421-4312-a239-648a1382d5e1">
      <UserInfo>
        <DisplayName>Gemma Jamieson</DisplayName>
        <AccountId>253</AccountId>
        <AccountType/>
      </UserInfo>
    </SharedWithUsers>
  </documentManagement>
</p:properties>
</file>

<file path=customXml/itemProps1.xml><?xml version="1.0" encoding="utf-8"?>
<ds:datastoreItem xmlns:ds="http://schemas.openxmlformats.org/officeDocument/2006/customXml" ds:itemID="{C69D789F-DBF3-46AB-A229-90E80E9471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81d28-16f2-4b68-a26f-ae05642c550a"/>
    <ds:schemaRef ds:uri="1ecd67d1-4421-4312-a239-648a1382d5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B2299A-7D14-453C-9F9E-B865DC32F939}">
  <ds:schemaRefs>
    <ds:schemaRef ds:uri="http://schemas.microsoft.com/sharepoint/v3/contenttype/forms"/>
  </ds:schemaRefs>
</ds:datastoreItem>
</file>

<file path=customXml/itemProps3.xml><?xml version="1.0" encoding="utf-8"?>
<ds:datastoreItem xmlns:ds="http://schemas.openxmlformats.org/officeDocument/2006/customXml" ds:itemID="{F9063686-9B63-424A-B132-7B452CB1E1D4}">
  <ds:schemaRefs>
    <ds:schemaRef ds:uri="http://schemas.microsoft.com/office/2006/documentManagement/types"/>
    <ds:schemaRef ds:uri="78d81d28-16f2-4b68-a26f-ae05642c550a"/>
    <ds:schemaRef ds:uri="http://schemas.microsoft.com/office/infopath/2007/PartnerControls"/>
    <ds:schemaRef ds:uri="http://purl.org/dc/dcmitype/"/>
    <ds:schemaRef ds:uri="http://schemas.microsoft.com/office/2006/metadata/properties"/>
    <ds:schemaRef ds:uri="http://purl.org/dc/terms/"/>
    <ds:schemaRef ds:uri="http://www.w3.org/XML/1998/namespace"/>
    <ds:schemaRef ds:uri="http://purl.org/dc/elements/1.1/"/>
    <ds:schemaRef ds:uri="http://schemas.openxmlformats.org/package/2006/metadata/core-properties"/>
    <ds:schemaRef ds:uri="1ecd67d1-4421-4312-a239-648a1382d5e1"/>
  </ds:schemaRefs>
</ds:datastoreItem>
</file>

<file path=docProps/app.xml><?xml version="1.0" encoding="utf-8"?>
<Properties xmlns="http://schemas.openxmlformats.org/officeDocument/2006/extended-properties" xmlns:vt="http://schemas.openxmlformats.org/officeDocument/2006/docPropsVTypes">
  <TotalTime>1037</TotalTime>
  <Words>1331</Words>
  <Application>Microsoft Office PowerPoint</Application>
  <PresentationFormat>Widescreen</PresentationFormat>
  <Paragraphs>88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Franklin Gothic Book</vt:lpstr>
      <vt:lpstr>Symbol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Swingler</dc:creator>
  <cp:lastModifiedBy>Lisa Swingler</cp:lastModifiedBy>
  <cp:revision>11</cp:revision>
  <cp:lastPrinted>2021-03-23T11:26:07Z</cp:lastPrinted>
  <dcterms:created xsi:type="dcterms:W3CDTF">2021-03-08T10:29:15Z</dcterms:created>
  <dcterms:modified xsi:type="dcterms:W3CDTF">2021-03-23T14:07:55Z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0x010100CC85347C8BDAAA4D9A24E43D5D16D7E7</vt:lpwstr>
  </property>
</Properties>
</file>