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776" r:id="rId21"/>
    <p:sldMasterId id="2147483797" r:id="rId22"/>
  </p:sldMasterIdLst>
  <p:notesMasterIdLst>
    <p:notesMasterId r:id="rId35"/>
  </p:notesMasterIdLst>
  <p:handoutMasterIdLst>
    <p:handoutMasterId r:id="rId36"/>
  </p:handoutMasterIdLst>
  <p:sldIdLst>
    <p:sldId id="3568" r:id="rId23"/>
    <p:sldId id="3559" r:id="rId24"/>
    <p:sldId id="3569" r:id="rId25"/>
    <p:sldId id="3572" r:id="rId26"/>
    <p:sldId id="3573" r:id="rId27"/>
    <p:sldId id="3561" r:id="rId28"/>
    <p:sldId id="3571" r:id="rId29"/>
    <p:sldId id="3560" r:id="rId30"/>
    <p:sldId id="3574" r:id="rId31"/>
    <p:sldId id="3558" r:id="rId32"/>
    <p:sldId id="3562" r:id="rId33"/>
    <p:sldId id="3567" r:id="rId34"/>
  </p:sldIdLst>
  <p:sldSz cx="12168188" cy="6858000"/>
  <p:notesSz cx="6669088" cy="9872663"/>
  <p:custDataLst>
    <p:custData r:id="rId4"/>
    <p:custData r:id="rId5"/>
    <p:custData r:id="rId6"/>
    <p:custData r:id="rId7"/>
    <p:custData r:id="rId8"/>
    <p:custData r:id="rId9"/>
    <p:custData r:id="rId10"/>
    <p:custData r:id="rId11"/>
    <p:custData r:id="rId12"/>
    <p:custData r:id="rId13"/>
    <p:custData r:id="rId14"/>
    <p:custData r:id="rId15"/>
    <p:custData r:id="rId16"/>
    <p:custData r:id="rId17"/>
    <p:custData r:id="rId18"/>
    <p:custData r:id="rId19"/>
    <p:custData r:id="rId20"/>
  </p:custData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i="1" kern="1200">
        <a:solidFill>
          <a:srgbClr val="000000"/>
        </a:solidFill>
        <a:latin typeface="Arial" pitchFamily="34" charset="0"/>
        <a:ea typeface="+mn-ea"/>
        <a:cs typeface="+mn-cs"/>
      </a:defRPr>
    </a:lvl1pPr>
    <a:lvl2pPr marL="608899" algn="l" rtl="0" eaLnBrk="0" fontAlgn="base" hangingPunct="0">
      <a:spcBef>
        <a:spcPct val="0"/>
      </a:spcBef>
      <a:spcAft>
        <a:spcPct val="0"/>
      </a:spcAft>
      <a:defRPr sz="1600" i="1" kern="1200">
        <a:solidFill>
          <a:srgbClr val="000000"/>
        </a:solidFill>
        <a:latin typeface="Arial" pitchFamily="34" charset="0"/>
        <a:ea typeface="+mn-ea"/>
        <a:cs typeface="+mn-cs"/>
      </a:defRPr>
    </a:lvl2pPr>
    <a:lvl3pPr marL="1217798" algn="l" rtl="0" eaLnBrk="0" fontAlgn="base" hangingPunct="0">
      <a:spcBef>
        <a:spcPct val="0"/>
      </a:spcBef>
      <a:spcAft>
        <a:spcPct val="0"/>
      </a:spcAft>
      <a:defRPr sz="1600" i="1" kern="1200">
        <a:solidFill>
          <a:srgbClr val="000000"/>
        </a:solidFill>
        <a:latin typeface="Arial" pitchFamily="34" charset="0"/>
        <a:ea typeface="+mn-ea"/>
        <a:cs typeface="+mn-cs"/>
      </a:defRPr>
    </a:lvl3pPr>
    <a:lvl4pPr marL="1826697" algn="l" rtl="0" eaLnBrk="0" fontAlgn="base" hangingPunct="0">
      <a:spcBef>
        <a:spcPct val="0"/>
      </a:spcBef>
      <a:spcAft>
        <a:spcPct val="0"/>
      </a:spcAft>
      <a:defRPr sz="1600" i="1" kern="1200">
        <a:solidFill>
          <a:srgbClr val="000000"/>
        </a:solidFill>
        <a:latin typeface="Arial" pitchFamily="34" charset="0"/>
        <a:ea typeface="+mn-ea"/>
        <a:cs typeface="+mn-cs"/>
      </a:defRPr>
    </a:lvl4pPr>
    <a:lvl5pPr marL="2435596" algn="l" rtl="0" eaLnBrk="0" fontAlgn="base" hangingPunct="0">
      <a:spcBef>
        <a:spcPct val="0"/>
      </a:spcBef>
      <a:spcAft>
        <a:spcPct val="0"/>
      </a:spcAft>
      <a:defRPr sz="1600" i="1" kern="1200">
        <a:solidFill>
          <a:srgbClr val="000000"/>
        </a:solidFill>
        <a:latin typeface="Arial" pitchFamily="34" charset="0"/>
        <a:ea typeface="+mn-ea"/>
        <a:cs typeface="+mn-cs"/>
      </a:defRPr>
    </a:lvl5pPr>
    <a:lvl6pPr marL="3044495" algn="l" defTabSz="1217798" rtl="0" eaLnBrk="1" latinLnBrk="0" hangingPunct="1">
      <a:defRPr sz="1600" i="1" kern="1200">
        <a:solidFill>
          <a:srgbClr val="000000"/>
        </a:solidFill>
        <a:latin typeface="Arial" pitchFamily="34" charset="0"/>
        <a:ea typeface="+mn-ea"/>
        <a:cs typeface="+mn-cs"/>
      </a:defRPr>
    </a:lvl6pPr>
    <a:lvl7pPr marL="3653394" algn="l" defTabSz="1217798" rtl="0" eaLnBrk="1" latinLnBrk="0" hangingPunct="1">
      <a:defRPr sz="1600" i="1" kern="1200">
        <a:solidFill>
          <a:srgbClr val="000000"/>
        </a:solidFill>
        <a:latin typeface="Arial" pitchFamily="34" charset="0"/>
        <a:ea typeface="+mn-ea"/>
        <a:cs typeface="+mn-cs"/>
      </a:defRPr>
    </a:lvl7pPr>
    <a:lvl8pPr marL="4262293" algn="l" defTabSz="1217798" rtl="0" eaLnBrk="1" latinLnBrk="0" hangingPunct="1">
      <a:defRPr sz="1600" i="1" kern="1200">
        <a:solidFill>
          <a:srgbClr val="000000"/>
        </a:solidFill>
        <a:latin typeface="Arial" pitchFamily="34" charset="0"/>
        <a:ea typeface="+mn-ea"/>
        <a:cs typeface="+mn-cs"/>
      </a:defRPr>
    </a:lvl8pPr>
    <a:lvl9pPr marL="4871192" algn="l" defTabSz="1217798" rtl="0" eaLnBrk="1" latinLnBrk="0" hangingPunct="1">
      <a:defRPr sz="1600" i="1" kern="1200">
        <a:solidFill>
          <a:srgbClr val="000000"/>
        </a:solidFill>
        <a:latin typeface="Arial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_LISTI" id="{ECB1B3F7-DA77-4E7D-B3E4-703BEABD6608}">
          <p14:sldIdLst>
            <p14:sldId id="3568"/>
            <p14:sldId id="3559"/>
            <p14:sldId id="3569"/>
            <p14:sldId id="3572"/>
            <p14:sldId id="3573"/>
            <p14:sldId id="3561"/>
            <p14:sldId id="3571"/>
            <p14:sldId id="3560"/>
            <p14:sldId id="3574"/>
            <p14:sldId id="3558"/>
            <p14:sldId id="3562"/>
            <p14:sldId id="3567"/>
          </p14:sldIdLst>
        </p14:section>
      </p14:sectionLst>
    </p:ext>
    <p:ext uri="{EFAFB233-063F-42B5-8137-9DF3F51BA10A}">
      <p15:sldGuideLst xmlns:p15="http://schemas.microsoft.com/office/powerpoint/2012/main">
        <p15:guide id="4" orient="horz" pos="4256" userDrawn="1">
          <p15:clr>
            <a:srgbClr val="A4A3A4"/>
          </p15:clr>
        </p15:guide>
        <p15:guide id="6" orient="horz" pos="3912" userDrawn="1">
          <p15:clr>
            <a:srgbClr val="A4A3A4"/>
          </p15:clr>
        </p15:guide>
        <p15:guide id="7" orient="horz" pos="3612" userDrawn="1">
          <p15:clr>
            <a:srgbClr val="A4A3A4"/>
          </p15:clr>
        </p15:guide>
        <p15:guide id="9" orient="horz" userDrawn="1">
          <p15:clr>
            <a:srgbClr val="A4A3A4"/>
          </p15:clr>
        </p15:guide>
        <p15:guide id="11" pos="73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istina Lau" initials="CL" lastIdx="3" clrIdx="0"/>
  <p:cmAuthor id="1" name="Sam Vergara" initials="SV" lastIdx="1" clrIdx="1">
    <p:extLst>
      <p:ext uri="{19B8F6BF-5375-455C-9EA6-DF929625EA0E}">
        <p15:presenceInfo xmlns:p15="http://schemas.microsoft.com/office/powerpoint/2012/main" userId="S-1-5-21-1018637761-2732233460-2423683556-6149" providerId="AD"/>
      </p:ext>
    </p:extLst>
  </p:cmAuthor>
  <p:cmAuthor id="2" name="Wreford, Lara" initials="WL" lastIdx="2" clrIdx="2">
    <p:extLst>
      <p:ext uri="{19B8F6BF-5375-455C-9EA6-DF929625EA0E}">
        <p15:presenceInfo xmlns:p15="http://schemas.microsoft.com/office/powerpoint/2012/main" userId="S::lara.wreford@mandg.com::e421f2b3-b119-4b6f-9c2d-319918a621e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43C"/>
    <a:srgbClr val="5B973E"/>
    <a:srgbClr val="DFE9E9"/>
    <a:srgbClr val="FFCC33"/>
    <a:srgbClr val="52682F"/>
    <a:srgbClr val="D9D9AA"/>
    <a:srgbClr val="4B4B6E"/>
    <a:srgbClr val="8C1E28"/>
    <a:srgbClr val="8C282D"/>
    <a:srgbClr val="8C23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9A18D4-5EA2-44F4-B3D6-B105D6D471F9}" v="9" dt="2021-06-11T17:31:30.811"/>
  </p1510:revLst>
</p1510:revInfo>
</file>

<file path=ppt/tableStyles.xml><?xml version="1.0" encoding="utf-8"?>
<a:tblStyleLst xmlns:a="http://schemas.openxmlformats.org/drawingml/2006/main" def="{073A0DAA-6AF3-43AB-8588-CEC1D06C72B9}"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79" autoAdjust="0"/>
    <p:restoredTop sz="90551" autoAdjust="0"/>
  </p:normalViewPr>
  <p:slideViewPr>
    <p:cSldViewPr snapToGrid="0" showGuides="1">
      <p:cViewPr varScale="1">
        <p:scale>
          <a:sx n="60" d="100"/>
          <a:sy n="60" d="100"/>
        </p:scale>
        <p:origin x="832" y="52"/>
      </p:cViewPr>
      <p:guideLst>
        <p:guide orient="horz" pos="4256"/>
        <p:guide orient="horz" pos="3912"/>
        <p:guide orient="horz" pos="3612"/>
        <p:guide orient="horz"/>
        <p:guide pos="739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77" d="100"/>
          <a:sy n="77" d="100"/>
        </p:scale>
        <p:origin x="-3306" y="-114"/>
      </p:cViewPr>
      <p:guideLst>
        <p:guide orient="horz" pos="3110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slide" Target="slides/slide4.xml"/><Relationship Id="rId39" Type="http://schemas.openxmlformats.org/officeDocument/2006/relationships/viewProps" Target="viewProps.xml"/><Relationship Id="rId21" Type="http://schemas.openxmlformats.org/officeDocument/2006/relationships/slideMaster" Target="slideMasters/slideMaster1.xml"/><Relationship Id="rId34" Type="http://schemas.openxmlformats.org/officeDocument/2006/relationships/slide" Target="slides/slide12.xml"/><Relationship Id="rId42" Type="http://schemas.microsoft.com/office/2016/11/relationships/changesInfo" Target="changesInfos/changesInfo1.xml"/><Relationship Id="rId7" Type="http://schemas.openxmlformats.org/officeDocument/2006/relationships/customXml" Target="../customXml/item7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slide" Target="slides/slide7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2.xml"/><Relationship Id="rId32" Type="http://schemas.openxmlformats.org/officeDocument/2006/relationships/slide" Target="slides/slide10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slide" Target="slides/slide1.xml"/><Relationship Id="rId28" Type="http://schemas.openxmlformats.org/officeDocument/2006/relationships/slide" Target="slides/slide6.xml"/><Relationship Id="rId36" Type="http://schemas.openxmlformats.org/officeDocument/2006/relationships/handoutMaster" Target="handoutMasters/handoutMaster1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slide" Target="slides/slide9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slideMaster" Target="slideMasters/slideMaster2.xml"/><Relationship Id="rId27" Type="http://schemas.openxmlformats.org/officeDocument/2006/relationships/slide" Target="slides/slide5.xml"/><Relationship Id="rId30" Type="http://schemas.openxmlformats.org/officeDocument/2006/relationships/slide" Target="slides/slide8.xml"/><Relationship Id="rId35" Type="http://schemas.openxmlformats.org/officeDocument/2006/relationships/notesMaster" Target="notesMasters/notesMaster1.xml"/><Relationship Id="rId43" Type="http://schemas.microsoft.com/office/2015/10/relationships/revisionInfo" Target="revisionInfo.xml"/><Relationship Id="rId8" Type="http://schemas.openxmlformats.org/officeDocument/2006/relationships/customXml" Target="../customXml/item8.xml"/><Relationship Id="rId3" Type="http://schemas.openxmlformats.org/officeDocument/2006/relationships/customXml" Target="../customXml/item3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slide" Target="slides/slide3.xml"/><Relationship Id="rId33" Type="http://schemas.openxmlformats.org/officeDocument/2006/relationships/slide" Target="slides/slide11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 Homersham" userId="c8fe3c35-84c6-492b-8463-877c2de45745" providerId="ADAL" clId="{739A18D4-5EA2-44F4-B3D6-B105D6D471F9}"/>
    <pc:docChg chg="undo custSel modSld">
      <pc:chgData name="Helen Homersham" userId="c8fe3c35-84c6-492b-8463-877c2de45745" providerId="ADAL" clId="{739A18D4-5EA2-44F4-B3D6-B105D6D471F9}" dt="2021-06-11T17:33:42.747" v="26" actId="255"/>
      <pc:docMkLst>
        <pc:docMk/>
      </pc:docMkLst>
      <pc:sldChg chg="modSp mod">
        <pc:chgData name="Helen Homersham" userId="c8fe3c35-84c6-492b-8463-877c2de45745" providerId="ADAL" clId="{739A18D4-5EA2-44F4-B3D6-B105D6D471F9}" dt="2021-06-11T17:26:57.604" v="1" actId="20577"/>
        <pc:sldMkLst>
          <pc:docMk/>
          <pc:sldMk cId="3930941763" sldId="3559"/>
        </pc:sldMkLst>
        <pc:spChg chg="mod">
          <ac:chgData name="Helen Homersham" userId="c8fe3c35-84c6-492b-8463-877c2de45745" providerId="ADAL" clId="{739A18D4-5EA2-44F4-B3D6-B105D6D471F9}" dt="2021-06-11T17:26:57.604" v="1" actId="20577"/>
          <ac:spMkLst>
            <pc:docMk/>
            <pc:sldMk cId="3930941763" sldId="3559"/>
            <ac:spMk id="10" creationId="{A9210076-E8A6-48D3-A9E8-DAE0B18194DE}"/>
          </ac:spMkLst>
        </pc:spChg>
      </pc:sldChg>
      <pc:sldChg chg="modSp mod">
        <pc:chgData name="Helen Homersham" userId="c8fe3c35-84c6-492b-8463-877c2de45745" providerId="ADAL" clId="{739A18D4-5EA2-44F4-B3D6-B105D6D471F9}" dt="2021-06-11T17:33:42.747" v="26" actId="255"/>
        <pc:sldMkLst>
          <pc:docMk/>
          <pc:sldMk cId="2628601919" sldId="3561"/>
        </pc:sldMkLst>
        <pc:spChg chg="mod">
          <ac:chgData name="Helen Homersham" userId="c8fe3c35-84c6-492b-8463-877c2de45745" providerId="ADAL" clId="{739A18D4-5EA2-44F4-B3D6-B105D6D471F9}" dt="2021-06-11T17:32:50.104" v="22" actId="255"/>
          <ac:spMkLst>
            <pc:docMk/>
            <pc:sldMk cId="2628601919" sldId="3561"/>
            <ac:spMk id="2" creationId="{00000000-0000-0000-0000-000000000000}"/>
          </ac:spMkLst>
        </pc:spChg>
        <pc:spChg chg="mod">
          <ac:chgData name="Helen Homersham" userId="c8fe3c35-84c6-492b-8463-877c2de45745" providerId="ADAL" clId="{739A18D4-5EA2-44F4-B3D6-B105D6D471F9}" dt="2021-06-11T17:32:32.841" v="21" actId="255"/>
          <ac:spMkLst>
            <pc:docMk/>
            <pc:sldMk cId="2628601919" sldId="3561"/>
            <ac:spMk id="8" creationId="{00000000-0000-0000-0000-000000000000}"/>
          </ac:spMkLst>
        </pc:spChg>
        <pc:spChg chg="mod">
          <ac:chgData name="Helen Homersham" userId="c8fe3c35-84c6-492b-8463-877c2de45745" providerId="ADAL" clId="{739A18D4-5EA2-44F4-B3D6-B105D6D471F9}" dt="2021-06-11T17:33:42.747" v="26" actId="255"/>
          <ac:spMkLst>
            <pc:docMk/>
            <pc:sldMk cId="2628601919" sldId="3561"/>
            <ac:spMk id="9" creationId="{00000000-0000-0000-0000-000000000000}"/>
          </ac:spMkLst>
        </pc:spChg>
        <pc:spChg chg="mod">
          <ac:chgData name="Helen Homersham" userId="c8fe3c35-84c6-492b-8463-877c2de45745" providerId="ADAL" clId="{739A18D4-5EA2-44F4-B3D6-B105D6D471F9}" dt="2021-06-11T17:33:06.432" v="24" actId="2711"/>
          <ac:spMkLst>
            <pc:docMk/>
            <pc:sldMk cId="2628601919" sldId="3561"/>
            <ac:spMk id="11" creationId="{00000000-0000-0000-0000-000000000000}"/>
          </ac:spMkLst>
        </pc:spChg>
        <pc:graphicFrameChg chg="mod">
          <ac:chgData name="Helen Homersham" userId="c8fe3c35-84c6-492b-8463-877c2de45745" providerId="ADAL" clId="{739A18D4-5EA2-44F4-B3D6-B105D6D471F9}" dt="2021-06-11T17:31:30.811" v="18" actId="255"/>
          <ac:graphicFrameMkLst>
            <pc:docMk/>
            <pc:sldMk cId="2628601919" sldId="3561"/>
            <ac:graphicFrameMk id="6" creationId="{00000000-0000-0000-0000-000000000000}"/>
          </ac:graphicFrameMkLst>
        </pc:graphicFrameChg>
      </pc:sldChg>
      <pc:sldChg chg="modSp mod">
        <pc:chgData name="Helen Homersham" userId="c8fe3c35-84c6-492b-8463-877c2de45745" providerId="ADAL" clId="{739A18D4-5EA2-44F4-B3D6-B105D6D471F9}" dt="2021-06-11T17:29:15.305" v="9" actId="255"/>
        <pc:sldMkLst>
          <pc:docMk/>
          <pc:sldMk cId="859137216" sldId="3572"/>
        </pc:sldMkLst>
        <pc:spChg chg="mod">
          <ac:chgData name="Helen Homersham" userId="c8fe3c35-84c6-492b-8463-877c2de45745" providerId="ADAL" clId="{739A18D4-5EA2-44F4-B3D6-B105D6D471F9}" dt="2021-06-11T17:28:38.752" v="5" actId="255"/>
          <ac:spMkLst>
            <pc:docMk/>
            <pc:sldMk cId="859137216" sldId="3572"/>
            <ac:spMk id="11" creationId="{00000000-0000-0000-0000-000000000000}"/>
          </ac:spMkLst>
        </pc:spChg>
        <pc:spChg chg="mod">
          <ac:chgData name="Helen Homersham" userId="c8fe3c35-84c6-492b-8463-877c2de45745" providerId="ADAL" clId="{739A18D4-5EA2-44F4-B3D6-B105D6D471F9}" dt="2021-06-11T17:28:54.561" v="7" actId="255"/>
          <ac:spMkLst>
            <pc:docMk/>
            <pc:sldMk cId="859137216" sldId="3572"/>
            <ac:spMk id="12" creationId="{00000000-0000-0000-0000-000000000000}"/>
          </ac:spMkLst>
        </pc:spChg>
        <pc:spChg chg="mod">
          <ac:chgData name="Helen Homersham" userId="c8fe3c35-84c6-492b-8463-877c2de45745" providerId="ADAL" clId="{739A18D4-5EA2-44F4-B3D6-B105D6D471F9}" dt="2021-06-11T17:29:15.305" v="9" actId="255"/>
          <ac:spMkLst>
            <pc:docMk/>
            <pc:sldMk cId="859137216" sldId="3572"/>
            <ac:spMk id="14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F1FB1E-B521-4079-811E-D265D70DC6C5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2269E041-44F9-4604-A5D1-0439A632E900}">
      <dgm:prSet phldrT="[Text]" custT="1"/>
      <dgm:spPr/>
      <dgm:t>
        <a:bodyPr/>
        <a:lstStyle/>
        <a:p>
          <a:r>
            <a:rPr lang="en-US" sz="2200" dirty="0">
              <a:latin typeface="Verdana" panose="020B0604030504040204" pitchFamily="34" charset="0"/>
              <a:ea typeface="Verdana" panose="020B0604030504040204" pitchFamily="34" charset="0"/>
            </a:rPr>
            <a:t>Nociceptive</a:t>
          </a:r>
          <a:r>
            <a:rPr lang="en-US" sz="2800" dirty="0"/>
            <a:t> </a:t>
          </a:r>
        </a:p>
      </dgm:t>
    </dgm:pt>
    <dgm:pt modelId="{2E9C2C37-28F3-43A8-A0D4-3B9E2AAFC6D5}" type="parTrans" cxnId="{CBD9C664-BB7A-4778-9DE4-D406B5571DEF}">
      <dgm:prSet/>
      <dgm:spPr/>
      <dgm:t>
        <a:bodyPr/>
        <a:lstStyle/>
        <a:p>
          <a:endParaRPr lang="en-US"/>
        </a:p>
      </dgm:t>
    </dgm:pt>
    <dgm:pt modelId="{C4FD75F2-8E02-4ECC-92F7-AA59950DF91A}" type="sibTrans" cxnId="{CBD9C664-BB7A-4778-9DE4-D406B5571DEF}">
      <dgm:prSet/>
      <dgm:spPr/>
      <dgm:t>
        <a:bodyPr/>
        <a:lstStyle/>
        <a:p>
          <a:endParaRPr lang="en-US"/>
        </a:p>
      </dgm:t>
    </dgm:pt>
    <dgm:pt modelId="{636AFD67-8096-4783-8FA9-E9AE81B0EC5B}">
      <dgm:prSet phldrT="[Text]" custT="1"/>
      <dgm:spPr/>
      <dgm:t>
        <a:bodyPr/>
        <a:lstStyle/>
        <a:p>
          <a:r>
            <a:rPr lang="en-US" sz="2200" dirty="0" err="1">
              <a:latin typeface="Verdana" panose="020B0604030504040204" pitchFamily="34" charset="0"/>
              <a:ea typeface="Verdana" panose="020B0604030504040204" pitchFamily="34" charset="0"/>
            </a:rPr>
            <a:t>Nociplastic</a:t>
          </a:r>
          <a:endParaRPr lang="en-US" sz="22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3A779751-A46C-4FA6-A0CB-FBA92D08938F}" type="parTrans" cxnId="{C2494DBC-243B-433B-8008-5A13D221D06A}">
      <dgm:prSet/>
      <dgm:spPr/>
      <dgm:t>
        <a:bodyPr/>
        <a:lstStyle/>
        <a:p>
          <a:endParaRPr lang="en-US"/>
        </a:p>
      </dgm:t>
    </dgm:pt>
    <dgm:pt modelId="{03CF88A0-425E-4A21-B20F-CBE31D2D616F}" type="sibTrans" cxnId="{C2494DBC-243B-433B-8008-5A13D221D06A}">
      <dgm:prSet/>
      <dgm:spPr/>
      <dgm:t>
        <a:bodyPr/>
        <a:lstStyle/>
        <a:p>
          <a:endParaRPr lang="en-US"/>
        </a:p>
      </dgm:t>
    </dgm:pt>
    <dgm:pt modelId="{40319829-8A7C-47A6-8FBE-0D1BC351F234}">
      <dgm:prSet phldrT="[Text]" custT="1"/>
      <dgm:spPr/>
      <dgm:t>
        <a:bodyPr/>
        <a:lstStyle/>
        <a:p>
          <a:r>
            <a:rPr lang="en-US" sz="2200" dirty="0">
              <a:latin typeface="Verdana" panose="020B0604030504040204" pitchFamily="34" charset="0"/>
              <a:ea typeface="Verdana" panose="020B0604030504040204" pitchFamily="34" charset="0"/>
            </a:rPr>
            <a:t>Neuropathic</a:t>
          </a:r>
          <a:r>
            <a:rPr lang="en-US" sz="2300" dirty="0"/>
            <a:t> </a:t>
          </a:r>
        </a:p>
      </dgm:t>
    </dgm:pt>
    <dgm:pt modelId="{9C6BE1ED-F27A-45D0-AF78-C7C36B2470DB}" type="parTrans" cxnId="{4FA45EB9-2725-4677-B1C8-80A0E2D9F86F}">
      <dgm:prSet/>
      <dgm:spPr/>
      <dgm:t>
        <a:bodyPr/>
        <a:lstStyle/>
        <a:p>
          <a:endParaRPr lang="en-US"/>
        </a:p>
      </dgm:t>
    </dgm:pt>
    <dgm:pt modelId="{7E323453-5CD8-4662-9FE7-A885B603768D}" type="sibTrans" cxnId="{4FA45EB9-2725-4677-B1C8-80A0E2D9F86F}">
      <dgm:prSet/>
      <dgm:spPr/>
      <dgm:t>
        <a:bodyPr/>
        <a:lstStyle/>
        <a:p>
          <a:endParaRPr lang="en-US"/>
        </a:p>
      </dgm:t>
    </dgm:pt>
    <dgm:pt modelId="{886E55A4-73CA-4140-A7B2-29491A561EF3}" type="pres">
      <dgm:prSet presAssocID="{78F1FB1E-B521-4079-811E-D265D70DC6C5}" presName="compositeShape" presStyleCnt="0">
        <dgm:presLayoutVars>
          <dgm:chMax val="7"/>
          <dgm:dir/>
          <dgm:resizeHandles val="exact"/>
        </dgm:presLayoutVars>
      </dgm:prSet>
      <dgm:spPr/>
    </dgm:pt>
    <dgm:pt modelId="{84321217-C7C0-4758-876C-99E7264ED2BA}" type="pres">
      <dgm:prSet presAssocID="{2269E041-44F9-4604-A5D1-0439A632E900}" presName="circ1" presStyleLbl="vennNode1" presStyleIdx="0" presStyleCnt="3"/>
      <dgm:spPr/>
    </dgm:pt>
    <dgm:pt modelId="{1D353EC0-8AB0-4A31-AEE2-EAA56CDE4BFA}" type="pres">
      <dgm:prSet presAssocID="{2269E041-44F9-4604-A5D1-0439A632E90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3E5F8AF-18CA-48CB-B4FB-9350BE78036E}" type="pres">
      <dgm:prSet presAssocID="{636AFD67-8096-4783-8FA9-E9AE81B0EC5B}" presName="circ2" presStyleLbl="vennNode1" presStyleIdx="1" presStyleCnt="3"/>
      <dgm:spPr/>
    </dgm:pt>
    <dgm:pt modelId="{FD6CAFBF-3485-4EC1-91FD-5974157ADCE8}" type="pres">
      <dgm:prSet presAssocID="{636AFD67-8096-4783-8FA9-E9AE81B0EC5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BB61F2F-8D5F-4D19-8F0B-5B392DC78D18}" type="pres">
      <dgm:prSet presAssocID="{40319829-8A7C-47A6-8FBE-0D1BC351F234}" presName="circ3" presStyleLbl="vennNode1" presStyleIdx="2" presStyleCnt="3"/>
      <dgm:spPr/>
    </dgm:pt>
    <dgm:pt modelId="{50C4B385-F5B0-486A-AD0A-C49F6C143BA4}" type="pres">
      <dgm:prSet presAssocID="{40319829-8A7C-47A6-8FBE-0D1BC351F23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27AAE438-26EA-4088-BC5F-C2BBF58924AA}" type="presOf" srcId="{2269E041-44F9-4604-A5D1-0439A632E900}" destId="{84321217-C7C0-4758-876C-99E7264ED2BA}" srcOrd="0" destOrd="0" presId="urn:microsoft.com/office/officeart/2005/8/layout/venn1"/>
    <dgm:cxn modelId="{78A13963-BBFD-4B78-B443-4B73B3EF5529}" type="presOf" srcId="{40319829-8A7C-47A6-8FBE-0D1BC351F234}" destId="{50C4B385-F5B0-486A-AD0A-C49F6C143BA4}" srcOrd="1" destOrd="0" presId="urn:microsoft.com/office/officeart/2005/8/layout/venn1"/>
    <dgm:cxn modelId="{CBD9C664-BB7A-4778-9DE4-D406B5571DEF}" srcId="{78F1FB1E-B521-4079-811E-D265D70DC6C5}" destId="{2269E041-44F9-4604-A5D1-0439A632E900}" srcOrd="0" destOrd="0" parTransId="{2E9C2C37-28F3-43A8-A0D4-3B9E2AAFC6D5}" sibTransId="{C4FD75F2-8E02-4ECC-92F7-AA59950DF91A}"/>
    <dgm:cxn modelId="{C7B91856-AA91-4B09-A320-52EE7375A006}" type="presOf" srcId="{40319829-8A7C-47A6-8FBE-0D1BC351F234}" destId="{EBB61F2F-8D5F-4D19-8F0B-5B392DC78D18}" srcOrd="0" destOrd="0" presId="urn:microsoft.com/office/officeart/2005/8/layout/venn1"/>
    <dgm:cxn modelId="{6C6AEA8E-2E9A-4991-AA3B-A35F8F62EE34}" type="presOf" srcId="{636AFD67-8096-4783-8FA9-E9AE81B0EC5B}" destId="{FD6CAFBF-3485-4EC1-91FD-5974157ADCE8}" srcOrd="1" destOrd="0" presId="urn:microsoft.com/office/officeart/2005/8/layout/venn1"/>
    <dgm:cxn modelId="{F06F1C99-3EBA-4577-B84F-1439D7543EDF}" type="presOf" srcId="{78F1FB1E-B521-4079-811E-D265D70DC6C5}" destId="{886E55A4-73CA-4140-A7B2-29491A561EF3}" srcOrd="0" destOrd="0" presId="urn:microsoft.com/office/officeart/2005/8/layout/venn1"/>
    <dgm:cxn modelId="{4FA45EB9-2725-4677-B1C8-80A0E2D9F86F}" srcId="{78F1FB1E-B521-4079-811E-D265D70DC6C5}" destId="{40319829-8A7C-47A6-8FBE-0D1BC351F234}" srcOrd="2" destOrd="0" parTransId="{9C6BE1ED-F27A-45D0-AF78-C7C36B2470DB}" sibTransId="{7E323453-5CD8-4662-9FE7-A885B603768D}"/>
    <dgm:cxn modelId="{C2494DBC-243B-433B-8008-5A13D221D06A}" srcId="{78F1FB1E-B521-4079-811E-D265D70DC6C5}" destId="{636AFD67-8096-4783-8FA9-E9AE81B0EC5B}" srcOrd="1" destOrd="0" parTransId="{3A779751-A46C-4FA6-A0CB-FBA92D08938F}" sibTransId="{03CF88A0-425E-4A21-B20F-CBE31D2D616F}"/>
    <dgm:cxn modelId="{D6045FCB-876B-423C-971C-BF55FB9C5AB7}" type="presOf" srcId="{2269E041-44F9-4604-A5D1-0439A632E900}" destId="{1D353EC0-8AB0-4A31-AEE2-EAA56CDE4BFA}" srcOrd="1" destOrd="0" presId="urn:microsoft.com/office/officeart/2005/8/layout/venn1"/>
    <dgm:cxn modelId="{7333BDCE-6392-45D4-8A78-3C76682B3FEB}" type="presOf" srcId="{636AFD67-8096-4783-8FA9-E9AE81B0EC5B}" destId="{43E5F8AF-18CA-48CB-B4FB-9350BE78036E}" srcOrd="0" destOrd="0" presId="urn:microsoft.com/office/officeart/2005/8/layout/venn1"/>
    <dgm:cxn modelId="{B954FBCA-EE15-4801-841B-E782D17017D2}" type="presParOf" srcId="{886E55A4-73CA-4140-A7B2-29491A561EF3}" destId="{84321217-C7C0-4758-876C-99E7264ED2BA}" srcOrd="0" destOrd="0" presId="urn:microsoft.com/office/officeart/2005/8/layout/venn1"/>
    <dgm:cxn modelId="{38E22D6D-7E02-4C3F-A917-3388FC746F46}" type="presParOf" srcId="{886E55A4-73CA-4140-A7B2-29491A561EF3}" destId="{1D353EC0-8AB0-4A31-AEE2-EAA56CDE4BFA}" srcOrd="1" destOrd="0" presId="urn:microsoft.com/office/officeart/2005/8/layout/venn1"/>
    <dgm:cxn modelId="{0F41DBFD-9821-467C-888F-8244433156A1}" type="presParOf" srcId="{886E55A4-73CA-4140-A7B2-29491A561EF3}" destId="{43E5F8AF-18CA-48CB-B4FB-9350BE78036E}" srcOrd="2" destOrd="0" presId="urn:microsoft.com/office/officeart/2005/8/layout/venn1"/>
    <dgm:cxn modelId="{8DB01849-0940-4C61-A436-8EC2317BC54F}" type="presParOf" srcId="{886E55A4-73CA-4140-A7B2-29491A561EF3}" destId="{FD6CAFBF-3485-4EC1-91FD-5974157ADCE8}" srcOrd="3" destOrd="0" presId="urn:microsoft.com/office/officeart/2005/8/layout/venn1"/>
    <dgm:cxn modelId="{1C04C1DE-2D07-4C9D-B1FC-9785968A9833}" type="presParOf" srcId="{886E55A4-73CA-4140-A7B2-29491A561EF3}" destId="{EBB61F2F-8D5F-4D19-8F0B-5B392DC78D18}" srcOrd="4" destOrd="0" presId="urn:microsoft.com/office/officeart/2005/8/layout/venn1"/>
    <dgm:cxn modelId="{5E863B4C-EF41-44A0-9F21-5200EB6230F2}" type="presParOf" srcId="{886E55A4-73CA-4140-A7B2-29491A561EF3}" destId="{50C4B385-F5B0-486A-AD0A-C49F6C143BA4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321217-C7C0-4758-876C-99E7264ED2BA}">
      <dsp:nvSpPr>
        <dsp:cNvPr id="0" name=""/>
        <dsp:cNvSpPr/>
      </dsp:nvSpPr>
      <dsp:spPr>
        <a:xfrm>
          <a:off x="2116060" y="63435"/>
          <a:ext cx="3044896" cy="3044896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Verdana" panose="020B0604030504040204" pitchFamily="34" charset="0"/>
              <a:ea typeface="Verdana" panose="020B0604030504040204" pitchFamily="34" charset="0"/>
            </a:rPr>
            <a:t>Nociceptive</a:t>
          </a:r>
          <a:r>
            <a:rPr lang="en-US" sz="2800" kern="1200" dirty="0"/>
            <a:t> </a:t>
          </a:r>
        </a:p>
      </dsp:txBody>
      <dsp:txXfrm>
        <a:off x="2522046" y="596292"/>
        <a:ext cx="2232924" cy="1370203"/>
      </dsp:txXfrm>
    </dsp:sp>
    <dsp:sp modelId="{43E5F8AF-18CA-48CB-B4FB-9350BE78036E}">
      <dsp:nvSpPr>
        <dsp:cNvPr id="0" name=""/>
        <dsp:cNvSpPr/>
      </dsp:nvSpPr>
      <dsp:spPr>
        <a:xfrm>
          <a:off x="3214760" y="1966495"/>
          <a:ext cx="3044896" cy="3044896"/>
        </a:xfrm>
        <a:prstGeom prst="ellipse">
          <a:avLst/>
        </a:prstGeom>
        <a:solidFill>
          <a:schemeClr val="accent5">
            <a:alpha val="50000"/>
            <a:hueOff val="-6606283"/>
            <a:satOff val="-1695"/>
            <a:lumOff val="118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>
              <a:latin typeface="Verdana" panose="020B0604030504040204" pitchFamily="34" charset="0"/>
              <a:ea typeface="Verdana" panose="020B0604030504040204" pitchFamily="34" charset="0"/>
            </a:rPr>
            <a:t>Nociplastic</a:t>
          </a:r>
          <a:endParaRPr lang="en-US" sz="22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4145991" y="2753094"/>
        <a:ext cx="1826938" cy="1674693"/>
      </dsp:txXfrm>
    </dsp:sp>
    <dsp:sp modelId="{EBB61F2F-8D5F-4D19-8F0B-5B392DC78D18}">
      <dsp:nvSpPr>
        <dsp:cNvPr id="0" name=""/>
        <dsp:cNvSpPr/>
      </dsp:nvSpPr>
      <dsp:spPr>
        <a:xfrm>
          <a:off x="1017359" y="1966495"/>
          <a:ext cx="3044896" cy="3044896"/>
        </a:xfrm>
        <a:prstGeom prst="ellipse">
          <a:avLst/>
        </a:prstGeom>
        <a:solidFill>
          <a:schemeClr val="accent5">
            <a:alpha val="50000"/>
            <a:hueOff val="-13212567"/>
            <a:satOff val="-3390"/>
            <a:lumOff val="23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Verdana" panose="020B0604030504040204" pitchFamily="34" charset="0"/>
              <a:ea typeface="Verdana" panose="020B0604030504040204" pitchFamily="34" charset="0"/>
            </a:rPr>
            <a:t>Neuropathic</a:t>
          </a:r>
          <a:r>
            <a:rPr lang="en-US" sz="2300" kern="1200" dirty="0"/>
            <a:t> </a:t>
          </a:r>
        </a:p>
      </dsp:txBody>
      <dsp:txXfrm>
        <a:off x="1304087" y="2753094"/>
        <a:ext cx="1826938" cy="16746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89108" cy="49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0" tIns="47764" rIns="95530" bIns="47764" numCol="1" anchor="t" anchorCtr="0" compatLnSpc="1">
            <a:prstTxWarp prst="textNoShape">
              <a:avLst/>
            </a:prstTxWarp>
          </a:bodyPr>
          <a:lstStyle>
            <a:lvl1pPr defTabSz="955675">
              <a:defRPr sz="1300" i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988" y="1"/>
            <a:ext cx="2889107" cy="49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0" tIns="47764" rIns="95530" bIns="47764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80139"/>
            <a:ext cx="2889108" cy="49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0" tIns="47764" rIns="95530" bIns="47764" numCol="1" anchor="b" anchorCtr="0" compatLnSpc="1">
            <a:prstTxWarp prst="textNoShape">
              <a:avLst/>
            </a:prstTxWarp>
          </a:bodyPr>
          <a:lstStyle>
            <a:lvl1pPr defTabSz="955675">
              <a:defRPr sz="1300" i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988" y="9380139"/>
            <a:ext cx="2889107" cy="49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0" tIns="47764" rIns="95530" bIns="47764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fld id="{2C704F7B-015A-473E-A786-079523C3487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378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89108" cy="517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849" tIns="44425" rIns="88849" bIns="44425" numCol="1" anchor="t" anchorCtr="0" compatLnSpc="1">
            <a:prstTxWarp prst="textNoShape">
              <a:avLst/>
            </a:prstTxWarp>
          </a:bodyPr>
          <a:lstStyle>
            <a:lvl1pPr defTabSz="889000">
              <a:defRPr sz="800" i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56620" y="1"/>
            <a:ext cx="2890665" cy="517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849" tIns="44425" rIns="88849" bIns="44425" numCol="1" anchor="t" anchorCtr="0" compatLnSpc="1">
            <a:prstTxWarp prst="textNoShape">
              <a:avLst/>
            </a:prstTxWarp>
          </a:bodyPr>
          <a:lstStyle>
            <a:lvl1pPr algn="r" defTabSz="889000">
              <a:defRPr sz="800" i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269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275" y="738188"/>
            <a:ext cx="6570663" cy="3703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22988" y="4944232"/>
            <a:ext cx="5309417" cy="4183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849" tIns="44425" rIns="88849" bIns="444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77884" y="9593257"/>
            <a:ext cx="705535" cy="216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849" tIns="44425" rIns="88849" bIns="44425" numCol="1" anchor="b" anchorCtr="0" compatLnSpc="1">
            <a:prstTxWarp prst="textNoShape">
              <a:avLst/>
            </a:prstTxWarp>
          </a:bodyPr>
          <a:lstStyle>
            <a:lvl1pPr algn="ctr" defTabSz="889000">
              <a:defRPr sz="800" i="0">
                <a:solidFill>
                  <a:schemeClr val="tx1"/>
                </a:solidFill>
              </a:defRPr>
            </a:lvl1pPr>
          </a:lstStyle>
          <a:p>
            <a:fld id="{37955F3F-D304-4C54-8F34-545DF52D31FF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26985" name="Text Box 9"/>
          <p:cNvSpPr txBox="1">
            <a:spLocks noChangeArrowheads="1"/>
          </p:cNvSpPr>
          <p:nvPr/>
        </p:nvSpPr>
        <p:spPr bwMode="auto">
          <a:xfrm>
            <a:off x="703986" y="4601671"/>
            <a:ext cx="458459" cy="214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88900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444500" defTabSz="88900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889000" defTabSz="8890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333500" defTabSz="8890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1778000" defTabSz="8890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235200" defTabSz="889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692400" defTabSz="889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149600" defTabSz="889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606800" defTabSz="889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sz="1400" b="1" i="0">
                <a:solidFill>
                  <a:srgbClr val="000000"/>
                </a:solidFill>
                <a:latin typeface="Arial Narrow" pitchFamily="34" charset="0"/>
              </a:rPr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19123779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55F3F-D304-4C54-8F34-545DF52D31FF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540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55F3F-D304-4C54-8F34-545DF52D31FF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557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55F3F-D304-4C54-8F34-545DF52D31FF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865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55F3F-D304-4C54-8F34-545DF52D31FF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661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55F3F-D304-4C54-8F34-545DF52D31FF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12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55F3F-D304-4C54-8F34-545DF52D31FF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1700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275" y="738188"/>
            <a:ext cx="6570663" cy="37036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Pie charts - GLIN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55F3F-D304-4C54-8F34-545DF52D31F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7211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55F3F-D304-4C54-8F34-545DF52D31FF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1855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55F3F-D304-4C54-8F34-545DF52D31FF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410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61E7A50-8893-4C5B-A9B9-9A1304A9C667}"/>
              </a:ext>
            </a:extLst>
          </p:cNvPr>
          <p:cNvSpPr/>
          <p:nvPr userDrawn="1"/>
        </p:nvSpPr>
        <p:spPr>
          <a:xfrm>
            <a:off x="0" y="0"/>
            <a:ext cx="12168188" cy="6858000"/>
          </a:xfrm>
          <a:prstGeom prst="rect">
            <a:avLst/>
          </a:prstGeom>
          <a:solidFill>
            <a:schemeClr val="tx2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733ED1-6E34-4BB8-9242-AD8B5B11EF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188" y="1520825"/>
            <a:ext cx="9126538" cy="681038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A5E64D-F1ED-477A-8D24-57C12EB47D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188" y="2443957"/>
            <a:ext cx="9126538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F33BC65-92B2-4F72-ADC4-BF70D6922AB1}"/>
              </a:ext>
            </a:extLst>
          </p:cNvPr>
          <p:cNvGrpSpPr/>
          <p:nvPr userDrawn="1"/>
        </p:nvGrpSpPr>
        <p:grpSpPr>
          <a:xfrm>
            <a:off x="10036968" y="4301291"/>
            <a:ext cx="1866677" cy="2103206"/>
            <a:chOff x="10036968" y="4301291"/>
            <a:chExt cx="1866677" cy="2103206"/>
          </a:xfrm>
        </p:grpSpPr>
        <p:pic>
          <p:nvPicPr>
            <p:cNvPr id="9" name="Picture 8" descr="Logo, company name&#10;&#10;Description automatically generated">
              <a:extLst>
                <a:ext uri="{FF2B5EF4-FFF2-40B4-BE49-F238E27FC236}">
                  <a16:creationId xmlns:a16="http://schemas.microsoft.com/office/drawing/2014/main" id="{A5165815-F6B8-4DA7-8E51-4EAB2EA1655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59829" y="4301291"/>
              <a:ext cx="1771809" cy="1118454"/>
            </a:xfrm>
            <a:prstGeom prst="rect">
              <a:avLst/>
            </a:prstGeom>
          </p:spPr>
        </p:pic>
        <p:pic>
          <p:nvPicPr>
            <p:cNvPr id="5" name="Picture 4" descr="Text&#10;&#10;Description automatically generated">
              <a:extLst>
                <a:ext uri="{FF2B5EF4-FFF2-40B4-BE49-F238E27FC236}">
                  <a16:creationId xmlns:a16="http://schemas.microsoft.com/office/drawing/2014/main" id="{0FE8894E-E920-410C-BDD2-F8338CEBD2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6968" y="5565845"/>
              <a:ext cx="1866677" cy="8386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39752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409" y="1600201"/>
            <a:ext cx="5374283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5496" y="1600201"/>
            <a:ext cx="5374283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E8EF3-4AD6-4445-AEA8-716295FDA9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2098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676" y="365126"/>
            <a:ext cx="104950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677" y="1681163"/>
            <a:ext cx="514824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677" y="2505075"/>
            <a:ext cx="514824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0145" y="1681163"/>
            <a:ext cx="517359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0145" y="2505075"/>
            <a:ext cx="5173593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BD34A-1B59-4C9D-A79E-33748BCE70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4515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4095F-B1CC-4B8E-B941-B0653AA6E7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2667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6DC70-4A4D-4B8D-8C70-0A9DF690D9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6756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677" y="457200"/>
            <a:ext cx="392508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3593" y="987426"/>
            <a:ext cx="616014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677" y="2057400"/>
            <a:ext cx="392508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C2B81-25C1-486E-A5F1-6B5D174919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415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677" y="457200"/>
            <a:ext cx="392508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73593" y="987426"/>
            <a:ext cx="616014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677" y="2057400"/>
            <a:ext cx="392508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EE26E-1446-473C-B3E9-C2166916BA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9177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496B8-E1AC-4E42-8698-0C932F96FB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84532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21936" y="274639"/>
            <a:ext cx="2737842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409" y="274639"/>
            <a:ext cx="8010724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82E5F-F5E0-4AB8-9EB9-301F579723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7395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gre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9ED3EE9-D70D-4DB8-92B2-F15BD5C639FC}"/>
              </a:ext>
            </a:extLst>
          </p:cNvPr>
          <p:cNvSpPr/>
          <p:nvPr userDrawn="1"/>
        </p:nvSpPr>
        <p:spPr>
          <a:xfrm>
            <a:off x="0" y="0"/>
            <a:ext cx="12168188" cy="6858000"/>
          </a:xfrm>
          <a:prstGeom prst="rect">
            <a:avLst/>
          </a:prstGeom>
          <a:gradFill>
            <a:gsLst>
              <a:gs pos="0">
                <a:schemeClr val="tx2"/>
              </a:gs>
              <a:gs pos="86000">
                <a:srgbClr val="FF143C"/>
              </a:gs>
            </a:gsLst>
            <a:path path="circle">
              <a:fillToRect l="50000" t="50000" r="50000" b="50000"/>
            </a:path>
          </a:gra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E18C04-E983-024A-9293-5231BEAE1F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7188" y="2806394"/>
            <a:ext cx="9013647" cy="535531"/>
          </a:xfrm>
        </p:spPr>
        <p:txBody>
          <a:bodyPr wrap="square" anchor="b" anchorCtr="0">
            <a:sp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Divider page 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5F2E4-AC1B-7643-AB96-1C39DC2994C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57188" y="3375369"/>
            <a:ext cx="9013647" cy="461665"/>
          </a:xfrm>
        </p:spPr>
        <p:txBody>
          <a:bodyPr wrap="square">
            <a:sp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6286" indent="0">
              <a:buNone/>
              <a:defRPr sz="1996">
                <a:solidFill>
                  <a:schemeClr val="tx1">
                    <a:tint val="75000"/>
                  </a:schemeClr>
                </a:solidFill>
              </a:defRPr>
            </a:lvl2pPr>
            <a:lvl3pPr marL="912571" indent="0">
              <a:buNone/>
              <a:defRPr sz="1796">
                <a:solidFill>
                  <a:schemeClr val="tx1">
                    <a:tint val="75000"/>
                  </a:schemeClr>
                </a:solidFill>
              </a:defRPr>
            </a:lvl3pPr>
            <a:lvl4pPr marL="1368857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4pPr>
            <a:lvl5pPr marL="1825142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5pPr>
            <a:lvl6pPr marL="2281428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6pPr>
            <a:lvl7pPr marL="2737714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7pPr>
            <a:lvl8pPr marL="3193999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8pPr>
            <a:lvl9pPr marL="3650285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Use for subheading (or delete)</a:t>
            </a:r>
          </a:p>
        </p:txBody>
      </p:sp>
      <p:pic>
        <p:nvPicPr>
          <p:cNvPr id="5" name="Picture 4" hidden="1">
            <a:extLst>
              <a:ext uri="{FF2B5EF4-FFF2-40B4-BE49-F238E27FC236}">
                <a16:creationId xmlns:a16="http://schemas.microsoft.com/office/drawing/2014/main" id="{C751E150-D939-4154-9CF1-45F6484F30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6831" y="2871789"/>
            <a:ext cx="1198348" cy="617065"/>
          </a:xfrm>
          <a:prstGeom prst="rect">
            <a:avLst/>
          </a:prstGeom>
        </p:spPr>
      </p:pic>
      <p:pic>
        <p:nvPicPr>
          <p:cNvPr id="6" name="Graphic 5" hidden="1">
            <a:extLst>
              <a:ext uri="{FF2B5EF4-FFF2-40B4-BE49-F238E27FC236}">
                <a16:creationId xmlns:a16="http://schemas.microsoft.com/office/drawing/2014/main" id="{2FE5E2CB-FDAD-4416-9517-DA3DD1BFAA0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9209" y="2874963"/>
            <a:ext cx="1738997" cy="633600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DD54BA02-C3B7-4726-8A62-33D0B3B8D06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700" y="5923389"/>
            <a:ext cx="1296988" cy="818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3553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9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29252-766F-3141-B54F-24406F7A9B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298" y="173907"/>
            <a:ext cx="11449231" cy="504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 of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2310A-30EB-B54A-B6E7-17AD665FB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298" y="1520825"/>
            <a:ext cx="11449233" cy="462280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AF5F0-9FD3-D54B-A46A-6FBD2BBC4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F246A1A-A3F3-4A2C-8663-8A4F81DCB03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659" y="763240"/>
            <a:ext cx="11448871" cy="40912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395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674AF5F-D827-433F-B409-7EAB5EA9E1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9298" y="6539296"/>
            <a:ext cx="9528578" cy="152400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798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FCEBA13-167F-4FA0-A973-7014F99D5E28}"/>
              </a:ext>
            </a:extLst>
          </p:cNvPr>
          <p:cNvCxnSpPr/>
          <p:nvPr userDrawn="1"/>
        </p:nvCxnSpPr>
        <p:spPr>
          <a:xfrm>
            <a:off x="359298" y="1333500"/>
            <a:ext cx="114723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1C4D24A-8CEF-4B88-A5C1-6EF38447020F}"/>
              </a:ext>
            </a:extLst>
          </p:cNvPr>
          <p:cNvCxnSpPr>
            <a:cxnSpLocks/>
          </p:cNvCxnSpPr>
          <p:nvPr userDrawn="1"/>
        </p:nvCxnSpPr>
        <p:spPr>
          <a:xfrm>
            <a:off x="359298" y="6723063"/>
            <a:ext cx="9784827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17513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D1F9F-C6EC-B848-A93F-DDD845C53D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298" y="182322"/>
            <a:ext cx="11450792" cy="504000"/>
          </a:xfrm>
        </p:spPr>
        <p:txBody>
          <a:bodyPr/>
          <a:lstStyle>
            <a:lvl1pPr marL="0" marR="0" indent="0" algn="l" defTabSz="912571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GB" noProof="0" dirty="0"/>
              <a:t>Click to edit title of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7B397-8663-3A48-AD9C-349EE7D16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9298" y="1520825"/>
            <a:ext cx="5637656" cy="4622800"/>
          </a:xfrm>
        </p:spPr>
        <p:txBody>
          <a:bodyPr/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BBD698-77A6-AD4C-890D-FCF16F15E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2925" y="1520825"/>
            <a:ext cx="5605604" cy="4622800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50AC2-FBAD-D24C-831A-8FF990541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E32196A7-D303-4F40-9667-F41D4F1E8E0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659" y="763200"/>
            <a:ext cx="11448871" cy="40912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395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D14F979-FBDD-4636-89FF-6CF9A839118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7188" y="6532125"/>
            <a:ext cx="9528554" cy="152400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798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EA1E3AA-CCF2-491F-9974-EE696F853663}"/>
              </a:ext>
            </a:extLst>
          </p:cNvPr>
          <p:cNvCxnSpPr/>
          <p:nvPr userDrawn="1"/>
        </p:nvCxnSpPr>
        <p:spPr>
          <a:xfrm>
            <a:off x="5996954" y="1330859"/>
            <a:ext cx="20597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067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Left H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D1F9F-C6EC-B848-A93F-DDD845C53D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298" y="167519"/>
            <a:ext cx="11449231" cy="504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title of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7B397-8663-3A48-AD9C-349EE7D16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9298" y="1520826"/>
            <a:ext cx="5637656" cy="4622800"/>
          </a:xfrm>
        </p:spPr>
        <p:txBody>
          <a:bodyPr/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50AC2-FBAD-D24C-831A-8FF990541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C87945EA-7622-41C2-8FD2-67CFD8396DB0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202924" y="1520825"/>
            <a:ext cx="5605605" cy="4625150"/>
          </a:xfrm>
        </p:spPr>
        <p:txBody>
          <a:bodyPr/>
          <a:lstStyle/>
          <a:p>
            <a:r>
              <a:rPr lang="en-GB" noProof="0" dirty="0"/>
              <a:t>Click icon to add chart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B1998156-13D7-45B8-84F2-EF3B7AE04CF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59659" y="763200"/>
            <a:ext cx="11448871" cy="40912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395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3CB02757-C0CA-4902-9E0E-797871BAEF9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57188" y="6530224"/>
            <a:ext cx="9528554" cy="152400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798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1838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Left Hand Subtitl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D1F9F-C6EC-B848-A93F-DDD845C53D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298" y="178402"/>
            <a:ext cx="11449231" cy="504000"/>
          </a:xfrm>
        </p:spPr>
        <p:txBody>
          <a:bodyPr/>
          <a:lstStyle>
            <a:lvl1pPr marL="0" marR="0" indent="0" algn="l" defTabSz="912571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GB" noProof="0" dirty="0"/>
              <a:t>Click to edit title of slide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BBD698-77A6-AD4C-890D-FCF16F15E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2925" y="1520825"/>
            <a:ext cx="5605604" cy="4111749"/>
          </a:xfrm>
          <a:solidFill>
            <a:srgbClr val="DDE0E3"/>
          </a:solidFill>
        </p:spPr>
        <p:txBody>
          <a:bodyPr lIns="144000" tIns="144000" rIns="144000" bIns="144000"/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50AC2-FBAD-D24C-831A-8FF990541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4B0CF9-8601-4195-AE40-924B298650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9298" y="1520825"/>
            <a:ext cx="5637656" cy="4105975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11A2CAAF-8A41-4EB9-BE1B-E6644B48E06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9659" y="763200"/>
            <a:ext cx="11448871" cy="40912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395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EE9E4EE6-9531-43E0-8942-A6B106043B6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59298" y="6534698"/>
            <a:ext cx="9528554" cy="152400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798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48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1024" y="1122363"/>
            <a:ext cx="912614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1024" y="3602038"/>
            <a:ext cx="912614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4EB00-4BBC-412E-9E5F-512C29FF2A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977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568B4E-E20F-4397-9380-66273B44D4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204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226" y="1709739"/>
            <a:ext cx="1049506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226" y="4589464"/>
            <a:ext cx="10495062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014AF-78CB-47E4-9C65-AE5EF62416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9309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529E97-B529-354D-BF51-D128F7F1C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298" y="189325"/>
            <a:ext cx="11449231" cy="50400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/>
          <a:p>
            <a:r>
              <a:rPr lang="en-GB" dirty="0"/>
              <a:t>Click to edit title of slide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CB707-C38E-4645-AA0F-97BD7E3FC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9298" y="1520825"/>
            <a:ext cx="11449233" cy="462280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B17D4-E0AB-5B4C-B4F1-821FA80897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8575" y="-4725"/>
            <a:ext cx="349954" cy="34448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98">
                <a:solidFill>
                  <a:schemeClr val="bg2"/>
                </a:solidFill>
              </a:defRPr>
            </a:lvl1pPr>
          </a:lstStyle>
          <a:p>
            <a:fld id="{27B5AB01-F165-584F-9D0C-FD8A47F7A7C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ACF86485-8D5C-453B-B28A-0D711C9D5EF9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7714" y="5910727"/>
            <a:ext cx="1331396" cy="840444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7391F5F-88C6-46B8-B2B3-2E3B5EB695D7}"/>
              </a:ext>
            </a:extLst>
          </p:cNvPr>
          <p:cNvCxnSpPr/>
          <p:nvPr userDrawn="1"/>
        </p:nvCxnSpPr>
        <p:spPr>
          <a:xfrm>
            <a:off x="359298" y="1333500"/>
            <a:ext cx="114723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C92A8DC-4F12-407E-B62C-67DF8A8E97CC}"/>
              </a:ext>
            </a:extLst>
          </p:cNvPr>
          <p:cNvCxnSpPr>
            <a:cxnSpLocks/>
          </p:cNvCxnSpPr>
          <p:nvPr userDrawn="1"/>
        </p:nvCxnSpPr>
        <p:spPr>
          <a:xfrm>
            <a:off x="359298" y="6723063"/>
            <a:ext cx="9784827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FA2EDD2D-52CA-4CE0-825E-AAC9FB153842}"/>
              </a:ext>
            </a:extLst>
          </p:cNvPr>
          <p:cNvSpPr txBox="1"/>
          <p:nvPr userDrawn="1"/>
        </p:nvSpPr>
        <p:spPr>
          <a:xfrm>
            <a:off x="359298" y="6531651"/>
            <a:ext cx="1716833" cy="14857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GB" sz="1000" i="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www.nass.co.uk</a:t>
            </a:r>
          </a:p>
        </p:txBody>
      </p:sp>
    </p:spTree>
    <p:extLst>
      <p:ext uri="{BB962C8B-B14F-4D97-AF65-F5344CB8AC3E}">
        <p14:creationId xmlns:p14="http://schemas.microsoft.com/office/powerpoint/2010/main" val="124635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79" r:id="rId2"/>
    <p:sldLayoutId id="2147483785" r:id="rId3"/>
    <p:sldLayoutId id="2147483790" r:id="rId4"/>
    <p:sldLayoutId id="2147483793" r:id="rId5"/>
    <p:sldLayoutId id="2147483794" r:id="rId6"/>
  </p:sldLayoutIdLst>
  <p:hf hdr="0" dt="0"/>
  <p:txStyles>
    <p:titleStyle>
      <a:lvl1pPr algn="l" defTabSz="912571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179640" indent="-179640" algn="l" defTabSz="912571" rtl="0" eaLnBrk="1" latinLnBrk="0" hangingPunct="1">
        <a:lnSpc>
          <a:spcPct val="100000"/>
        </a:lnSpc>
        <a:spcBef>
          <a:spcPts val="800"/>
        </a:spcBef>
        <a:spcAft>
          <a:spcPts val="1600"/>
        </a:spcAft>
        <a:buClr>
          <a:schemeClr val="tx2"/>
        </a:buClr>
        <a:buSzPct val="130000"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359280" indent="-179640" algn="l" defTabSz="912571" rtl="0" eaLnBrk="1" latinLnBrk="0" hangingPunct="1">
        <a:lnSpc>
          <a:spcPct val="100000"/>
        </a:lnSpc>
        <a:spcBef>
          <a:spcPts val="800"/>
        </a:spcBef>
        <a:spcAft>
          <a:spcPts val="1600"/>
        </a:spcAft>
        <a:buClr>
          <a:schemeClr val="bg2"/>
        </a:buClr>
        <a:buFont typeface="Verdana" panose="020B0604030504040204" pitchFamily="34" charset="0"/>
        <a:buChar char="–"/>
        <a:tabLst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538920" indent="-179029" algn="l" defTabSz="912571" rtl="0" eaLnBrk="1" latinLnBrk="0" hangingPunct="1">
        <a:lnSpc>
          <a:spcPct val="100000"/>
        </a:lnSpc>
        <a:spcBef>
          <a:spcPts val="800"/>
        </a:spcBef>
        <a:spcAft>
          <a:spcPts val="1600"/>
        </a:spcAft>
        <a:buClr>
          <a:schemeClr val="tx2"/>
        </a:buClr>
        <a:buFont typeface="Arial" panose="020B0604020202020204" pitchFamily="34" charset="0"/>
        <a:buChar char="•"/>
        <a:tabLst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718560" indent="-179640" algn="l" defTabSz="912571" rtl="0" eaLnBrk="1" latinLnBrk="0" hangingPunct="1">
        <a:lnSpc>
          <a:spcPct val="100000"/>
        </a:lnSpc>
        <a:spcBef>
          <a:spcPts val="800"/>
        </a:spcBef>
        <a:spcAft>
          <a:spcPts val="1600"/>
        </a:spcAft>
        <a:buClr>
          <a:schemeClr val="tx2"/>
        </a:buClr>
        <a:buFont typeface="Arial" panose="020B0604020202020204" pitchFamily="34" charset="0"/>
        <a:buChar char="•"/>
        <a:tabLst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898200" indent="-179029" algn="l" defTabSz="912571" rtl="0" eaLnBrk="1" latinLnBrk="0" hangingPunct="1">
        <a:lnSpc>
          <a:spcPct val="100000"/>
        </a:lnSpc>
        <a:spcBef>
          <a:spcPts val="800"/>
        </a:spcBef>
        <a:spcAft>
          <a:spcPts val="1600"/>
        </a:spcAft>
        <a:buClr>
          <a:schemeClr val="tx2"/>
        </a:buClr>
        <a:buFont typeface="Arial" panose="020B0604020202020204" pitchFamily="34" charset="0"/>
        <a:buChar char="•"/>
        <a:tabLst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09571" indent="-228143" algn="l" defTabSz="912571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6" kern="1200">
          <a:solidFill>
            <a:schemeClr val="tx1"/>
          </a:solidFill>
          <a:latin typeface="+mn-lt"/>
          <a:ea typeface="+mn-ea"/>
          <a:cs typeface="+mn-cs"/>
        </a:defRPr>
      </a:lvl6pPr>
      <a:lvl7pPr marL="2965856" indent="-228143" algn="l" defTabSz="912571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6" kern="1200">
          <a:solidFill>
            <a:schemeClr val="tx1"/>
          </a:solidFill>
          <a:latin typeface="+mn-lt"/>
          <a:ea typeface="+mn-ea"/>
          <a:cs typeface="+mn-cs"/>
        </a:defRPr>
      </a:lvl7pPr>
      <a:lvl8pPr marL="3422142" indent="-228143" algn="l" defTabSz="912571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6" kern="1200">
          <a:solidFill>
            <a:schemeClr val="tx1"/>
          </a:solidFill>
          <a:latin typeface="+mn-lt"/>
          <a:ea typeface="+mn-ea"/>
          <a:cs typeface="+mn-cs"/>
        </a:defRPr>
      </a:lvl8pPr>
      <a:lvl9pPr marL="3878428" indent="-228143" algn="l" defTabSz="912571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1pPr>
      <a:lvl2pPr marL="456286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2pPr>
      <a:lvl3pPr marL="912571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3pPr>
      <a:lvl4pPr marL="1368857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4pPr>
      <a:lvl5pPr marL="1825142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5pPr>
      <a:lvl6pPr marL="2281428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6pPr>
      <a:lvl7pPr marL="2737714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7pPr>
      <a:lvl8pPr marL="3193999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8pPr>
      <a:lvl9pPr marL="3650285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3" pos="7453">
          <p15:clr>
            <a:srgbClr val="A4A3A4"/>
          </p15:clr>
        </p15:guide>
        <p15:guide id="16" orient="horz" pos="164" userDrawn="1">
          <p15:clr>
            <a:srgbClr val="A4A3A4"/>
          </p15:clr>
        </p15:guide>
        <p15:guide id="18" orient="horz" pos="550" userDrawn="1">
          <p15:clr>
            <a:srgbClr val="A4A3A4"/>
          </p15:clr>
        </p15:guide>
        <p15:guide id="19" orient="horz" pos="4235">
          <p15:clr>
            <a:srgbClr val="A4A3A4"/>
          </p15:clr>
        </p15:guide>
        <p15:guide id="20" pos="225">
          <p15:clr>
            <a:srgbClr val="A4A3A4"/>
          </p15:clr>
        </p15:guide>
        <p15:guide id="21" orient="horz" pos="3936">
          <p15:clr>
            <a:srgbClr val="A4A3A4"/>
          </p15:clr>
        </p15:guide>
        <p15:guide id="24" orient="horz" pos="709" userDrawn="1">
          <p15:clr>
            <a:srgbClr val="A4A3A4"/>
          </p15:clr>
        </p15:guide>
        <p15:guide id="25" orient="horz" pos="958" userDrawn="1">
          <p15:clr>
            <a:srgbClr val="A4A3A4"/>
          </p15:clr>
        </p15:guide>
        <p15:guide id="29" orient="horz" pos="368" userDrawn="1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8410" y="274638"/>
            <a:ext cx="10951369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8410" y="1600201"/>
            <a:ext cx="10951369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8409" y="6245225"/>
            <a:ext cx="2839244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57464" y="6245225"/>
            <a:ext cx="385326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20535" y="6245225"/>
            <a:ext cx="2839244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37ED721-36D1-4A7A-8838-D2EAC78DC9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6090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hyperlink" Target="https://doi.org/10.1016/j.ejpain.2005.12.008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ainscience.com/articles/pain-types.php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ure.com/nrrheu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ure.com/nrrheu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5AB8EBF-2093-4C91-BD7D-7200A124A9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Building a toolkit for pain</a:t>
            </a:r>
            <a:br>
              <a:rPr lang="en-GB" dirty="0"/>
            </a:br>
            <a:r>
              <a:rPr lang="en-GB" dirty="0"/>
              <a:t>Medical management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00169AD8-0583-4BA2-B877-A55D9C76B3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188" y="2443957"/>
            <a:ext cx="9126538" cy="3124636"/>
          </a:xfrm>
        </p:spPr>
        <p:txBody>
          <a:bodyPr/>
          <a:lstStyle/>
          <a:p>
            <a:r>
              <a:rPr lang="en-GB" dirty="0" err="1"/>
              <a:t>Dr.</a:t>
            </a:r>
            <a:r>
              <a:rPr lang="en-GB" dirty="0"/>
              <a:t> Antoni Chan</a:t>
            </a:r>
          </a:p>
          <a:p>
            <a:r>
              <a:rPr lang="en-GB" dirty="0"/>
              <a:t>Consultant Rheumatologist and Associate Medical Director</a:t>
            </a:r>
          </a:p>
          <a:p>
            <a:r>
              <a:rPr lang="en-GB" dirty="0"/>
              <a:t>Royal Berkshire NHS Foundation Trust</a:t>
            </a:r>
          </a:p>
          <a:p>
            <a:r>
              <a:rPr lang="en-GB" dirty="0"/>
              <a:t>Reading, UK</a:t>
            </a:r>
          </a:p>
          <a:p>
            <a:br>
              <a:rPr lang="en-GB" dirty="0"/>
            </a:br>
            <a:r>
              <a:rPr lang="en-GB" dirty="0"/>
              <a:t>June 2021</a:t>
            </a:r>
          </a:p>
        </p:txBody>
      </p:sp>
    </p:spTree>
    <p:extLst>
      <p:ext uri="{BB962C8B-B14F-4D97-AF65-F5344CB8AC3E}">
        <p14:creationId xmlns:p14="http://schemas.microsoft.com/office/powerpoint/2010/main" val="2443039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59297" y="202861"/>
            <a:ext cx="11450791" cy="503016"/>
          </a:xfrm>
          <a:solidFill>
            <a:schemeClr val="bg1"/>
          </a:solidFill>
        </p:spPr>
        <p:txBody>
          <a:bodyPr/>
          <a:lstStyle/>
          <a:p>
            <a:r>
              <a:rPr lang="en-GB" dirty="0"/>
              <a:t>Developing a toolkit for pain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E3C9958-B09E-4133-88BB-1F57BAA75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2571" eaLnBrk="1" fontAlgn="auto" hangingPunct="1">
              <a:spcBef>
                <a:spcPts val="0"/>
              </a:spcBef>
              <a:spcAft>
                <a:spcPts val="0"/>
              </a:spcAft>
            </a:pPr>
            <a:fld id="{27B5AB01-F165-584F-9D0C-FD8A47F7A7CB}" type="slidenum">
              <a:rPr lang="en-GB" i="0">
                <a:solidFill>
                  <a:srgbClr val="055A60"/>
                </a:solidFill>
                <a:latin typeface="Calibri" panose="020F0502020204030204"/>
              </a:rPr>
              <a:pPr defTabSz="912571" eaLnBrk="1" fontAlgn="auto" hangingPunct="1">
                <a:spcBef>
                  <a:spcPts val="0"/>
                </a:spcBef>
                <a:spcAft>
                  <a:spcPts val="0"/>
                </a:spcAft>
              </a:pPr>
              <a:t>10</a:t>
            </a:fld>
            <a:endParaRPr lang="en-GB" i="0" dirty="0">
              <a:solidFill>
                <a:srgbClr val="055A60"/>
              </a:solidFill>
              <a:latin typeface="Calibri" panose="020F0502020204030204"/>
            </a:endParaRPr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359660" y="768407"/>
            <a:ext cx="11448870" cy="408329"/>
          </a:xfrm>
        </p:spPr>
        <p:txBody>
          <a:bodyPr/>
          <a:lstStyle/>
          <a:p>
            <a:r>
              <a:rPr lang="en-GB" dirty="0"/>
              <a:t>Self assessment and management of pain</a:t>
            </a:r>
          </a:p>
        </p:txBody>
      </p:sp>
      <p:sp>
        <p:nvSpPr>
          <p:cNvPr id="30" name="AutoShape 19">
            <a:extLst>
              <a:ext uri="{FF2B5EF4-FFF2-40B4-BE49-F238E27FC236}">
                <a16:creationId xmlns:a16="http://schemas.microsoft.com/office/drawing/2014/main" id="{DFD8BAC2-AC67-4AA2-B942-38F6C955E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045" y="1490775"/>
            <a:ext cx="4618243" cy="359380"/>
          </a:xfrm>
          <a:prstGeom prst="roundRect">
            <a:avLst>
              <a:gd name="adj" fmla="val 0"/>
            </a:avLst>
          </a:prstGeom>
          <a:noFill/>
          <a:ln w="12700" algn="ctr">
            <a:noFill/>
            <a:round/>
            <a:headEnd/>
            <a:tailEnd/>
          </a:ln>
          <a:effectLst/>
        </p:spPr>
        <p:txBody>
          <a:bodyPr lIns="95703" tIns="0" rIns="95703" bIns="0"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defTabSz="912571" eaLnBrk="1" hangingPunct="1"/>
            <a:r>
              <a:rPr lang="en-GB" i="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Self management tool kit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8C1E32AC-C243-427B-B1CD-7B36072C95B4}"/>
              </a:ext>
            </a:extLst>
          </p:cNvPr>
          <p:cNvSpPr txBox="1">
            <a:spLocks/>
          </p:cNvSpPr>
          <p:nvPr/>
        </p:nvSpPr>
        <p:spPr>
          <a:xfrm>
            <a:off x="1689652" y="6454921"/>
            <a:ext cx="8198223" cy="23677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l" defTabSz="912571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tx2"/>
              </a:buClr>
              <a:buSzPct val="130000"/>
              <a:buFont typeface="Arial" panose="020B0604020202020204" pitchFamily="34" charset="0"/>
              <a:buNone/>
              <a:tabLst/>
              <a:defRPr sz="798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359280" indent="-179640" algn="l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bg2"/>
              </a:buClr>
              <a:buFont typeface="Verdana" panose="020B0604030504040204" pitchFamily="34" charset="0"/>
              <a:buChar char="–"/>
              <a:tabLst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2pPr>
            <a:lvl3pPr marL="538920" indent="-179029" algn="l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3pPr>
            <a:lvl4pPr marL="718560" indent="-179640" algn="l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898200" indent="-179029" algn="l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2509571" indent="-228143" algn="l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sz="17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5856" indent="-228143" algn="l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sz="17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2142" indent="-228143" algn="l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sz="17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8428" indent="-228143" algn="l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sz="17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r>
              <a:rPr lang="en-GB" i="0" dirty="0"/>
              <a:t>*PSEQ = </a:t>
            </a:r>
            <a:r>
              <a:rPr lang="en-GB" i="0" dirty="0">
                <a:hlinkClick r:id="rId4"/>
              </a:rPr>
              <a:t>https://doi.org/10.1016/j.ejpain.2005.12.008</a:t>
            </a:r>
            <a:r>
              <a:rPr lang="en-GB" i="0" dirty="0"/>
              <a:t> (accessed June 2021)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43259"/>
              </p:ext>
            </p:extLst>
          </p:nvPr>
        </p:nvGraphicFramePr>
        <p:xfrm>
          <a:off x="359297" y="1961634"/>
          <a:ext cx="10418769" cy="438180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72923">
                  <a:extLst>
                    <a:ext uri="{9D8B030D-6E8A-4147-A177-3AD203B41FA5}">
                      <a16:colId xmlns:a16="http://schemas.microsoft.com/office/drawing/2014/main" val="3737388246"/>
                    </a:ext>
                  </a:extLst>
                </a:gridCol>
                <a:gridCol w="3472923">
                  <a:extLst>
                    <a:ext uri="{9D8B030D-6E8A-4147-A177-3AD203B41FA5}">
                      <a16:colId xmlns:a16="http://schemas.microsoft.com/office/drawing/2014/main" val="3494430493"/>
                    </a:ext>
                  </a:extLst>
                </a:gridCol>
                <a:gridCol w="3472923">
                  <a:extLst>
                    <a:ext uri="{9D8B030D-6E8A-4147-A177-3AD203B41FA5}">
                      <a16:colId xmlns:a16="http://schemas.microsoft.com/office/drawing/2014/main" val="4001159609"/>
                    </a:ext>
                  </a:extLst>
                </a:gridCol>
              </a:tblGrid>
              <a:tr h="593879">
                <a:tc>
                  <a:txBody>
                    <a:bodyPr/>
                    <a:lstStyle/>
                    <a:p>
                      <a:r>
                        <a:rPr lang="en-GB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Answer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Solution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505264"/>
                  </a:ext>
                </a:extLst>
              </a:tr>
              <a:tr h="593879">
                <a:tc>
                  <a:txBody>
                    <a:bodyPr/>
                    <a:lstStyle/>
                    <a:p>
                      <a:r>
                        <a:rPr lang="en-GB" dirty="0"/>
                        <a:t>When was the</a:t>
                      </a:r>
                      <a:r>
                        <a:rPr lang="en-GB" baseline="0" dirty="0"/>
                        <a:t> last time I had a bad episode of pain?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Determine pattern</a:t>
                      </a:r>
                      <a:r>
                        <a:rPr lang="en-GB" baseline="0" dirty="0"/>
                        <a:t> of flare up, schedule activity accordingly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086593"/>
                  </a:ext>
                </a:extLst>
              </a:tr>
              <a:tr h="593879">
                <a:tc>
                  <a:txBody>
                    <a:bodyPr/>
                    <a:lstStyle/>
                    <a:p>
                      <a:r>
                        <a:rPr lang="en-GB" dirty="0"/>
                        <a:t>What</a:t>
                      </a:r>
                      <a:r>
                        <a:rPr lang="en-GB" baseline="0" dirty="0"/>
                        <a:t> was happening at the time?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Triggers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Be</a:t>
                      </a:r>
                      <a:r>
                        <a:rPr lang="en-GB" baseline="0" dirty="0"/>
                        <a:t> aware of triggers, modify </a:t>
                      </a:r>
                      <a:r>
                        <a:rPr lang="en-GB" baseline="0" dirty="0" err="1"/>
                        <a:t>eg</a:t>
                      </a:r>
                      <a:r>
                        <a:rPr lang="en-GB" baseline="0" dirty="0"/>
                        <a:t>. sleep or reduce </a:t>
                      </a:r>
                      <a:r>
                        <a:rPr lang="en-GB" baseline="0" dirty="0" err="1"/>
                        <a:t>eg</a:t>
                      </a:r>
                      <a:r>
                        <a:rPr lang="en-GB" baseline="0" dirty="0"/>
                        <a:t>. stress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260299"/>
                  </a:ext>
                </a:extLst>
              </a:tr>
              <a:tr h="593879">
                <a:tc>
                  <a:txBody>
                    <a:bodyPr/>
                    <a:lstStyle/>
                    <a:p>
                      <a:r>
                        <a:rPr lang="en-GB" dirty="0"/>
                        <a:t>What</a:t>
                      </a:r>
                      <a:r>
                        <a:rPr lang="en-GB" baseline="0" dirty="0"/>
                        <a:t> helped relieve the pain?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Relief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Practice</a:t>
                      </a:r>
                      <a:r>
                        <a:rPr lang="en-GB" baseline="0" dirty="0"/>
                        <a:t> this, refine and improve this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2746461"/>
                  </a:ext>
                </a:extLst>
              </a:tr>
              <a:tr h="593879">
                <a:tc>
                  <a:txBody>
                    <a:bodyPr/>
                    <a:lstStyle/>
                    <a:p>
                      <a:r>
                        <a:rPr lang="en-GB" dirty="0"/>
                        <a:t>What made the pain worse?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Exacerbators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Avoid this,</a:t>
                      </a:r>
                      <a:r>
                        <a:rPr lang="en-GB" baseline="0" dirty="0"/>
                        <a:t> refine and remove this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81750"/>
                  </a:ext>
                </a:extLst>
              </a:tr>
              <a:tr h="593879">
                <a:tc>
                  <a:txBody>
                    <a:bodyPr/>
                    <a:lstStyle/>
                    <a:p>
                      <a:r>
                        <a:rPr lang="en-GB" dirty="0"/>
                        <a:t>Which part of the body was the pain?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Body</a:t>
                      </a:r>
                      <a:r>
                        <a:rPr lang="en-GB" baseline="0" dirty="0"/>
                        <a:t> map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Be aware</a:t>
                      </a:r>
                      <a:r>
                        <a:rPr lang="en-GB" baseline="0" dirty="0"/>
                        <a:t> of areas affected and its impact </a:t>
                      </a:r>
                      <a:r>
                        <a:rPr lang="en-GB" baseline="0" dirty="0" err="1"/>
                        <a:t>eg</a:t>
                      </a:r>
                      <a:r>
                        <a:rPr lang="en-GB" baseline="0" dirty="0"/>
                        <a:t>. hands, back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0814598"/>
                  </a:ext>
                </a:extLst>
              </a:tr>
              <a:tr h="593879">
                <a:tc>
                  <a:txBody>
                    <a:bodyPr/>
                    <a:lstStyle/>
                    <a:p>
                      <a:r>
                        <a:rPr lang="en-GB" dirty="0"/>
                        <a:t>How bad is the pain and when should I</a:t>
                      </a:r>
                      <a:r>
                        <a:rPr lang="en-GB" baseline="0" dirty="0"/>
                        <a:t> get more help?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Severity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Score severity</a:t>
                      </a:r>
                      <a:r>
                        <a:rPr lang="en-GB" baseline="0" dirty="0"/>
                        <a:t> using pain score (0-10), PSEQ, seek help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808904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079790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43BF4-839C-4A64-8246-E29EAE0DB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A090A4-1B7D-4848-85B2-8784E4ACC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GB" noProof="0" smtClean="0"/>
              <a:t>11</a:t>
            </a:fld>
            <a:endParaRPr lang="en-GB" noProof="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94DE93B-E7CD-44DE-955D-A040798834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Key points in managing pain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036AAA3-3286-4292-BF94-7F328C5B9561}"/>
              </a:ext>
            </a:extLst>
          </p:cNvPr>
          <p:cNvSpPr txBox="1">
            <a:spLocks/>
          </p:cNvSpPr>
          <p:nvPr/>
        </p:nvSpPr>
        <p:spPr>
          <a:xfrm>
            <a:off x="1689652" y="6589643"/>
            <a:ext cx="8198223" cy="10205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l" defTabSz="912571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tx2"/>
              </a:buClr>
              <a:buSzPct val="130000"/>
              <a:buFont typeface="Arial" panose="020B0604020202020204" pitchFamily="34" charset="0"/>
              <a:buNone/>
              <a:tabLst/>
              <a:defRPr sz="798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359280" indent="-179640" algn="l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bg2"/>
              </a:buClr>
              <a:buFont typeface="Verdana" panose="020B0604030504040204" pitchFamily="34" charset="0"/>
              <a:buChar char="–"/>
              <a:tabLst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2pPr>
            <a:lvl3pPr marL="538920" indent="-179029" algn="l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3pPr>
            <a:lvl4pPr marL="718560" indent="-179640" algn="l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898200" indent="-179029" algn="l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2509571" indent="-228143" algn="l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sz="17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5856" indent="-228143" algn="l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sz="17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2142" indent="-228143" algn="l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sz="17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8428" indent="-228143" algn="l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sz="17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r>
              <a:rPr lang="en-GB" i="0" dirty="0"/>
              <a:t>*T</a:t>
            </a:r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E05A947B-7C63-4017-9228-91CA5CD6FF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9297" y="1520825"/>
            <a:ext cx="11385859" cy="4622800"/>
          </a:xfrm>
        </p:spPr>
        <p:txBody>
          <a:bodyPr/>
          <a:lstStyle/>
          <a:p>
            <a:r>
              <a:rPr lang="en-GB" sz="2400" dirty="0"/>
              <a:t>Pain is personal and individual</a:t>
            </a:r>
          </a:p>
          <a:p>
            <a:r>
              <a:rPr lang="en-GB" sz="2400" dirty="0"/>
              <a:t>The absence of tissue injury (</a:t>
            </a:r>
            <a:r>
              <a:rPr lang="en-GB" sz="2400" dirty="0" err="1"/>
              <a:t>eg</a:t>
            </a:r>
            <a:r>
              <a:rPr lang="en-GB" sz="2400" dirty="0"/>
              <a:t>. normal scan) does not exclude pain</a:t>
            </a:r>
          </a:p>
          <a:p>
            <a:r>
              <a:rPr lang="en-GB" sz="2400" dirty="0"/>
              <a:t>Acute pain is mainly from nociception and responds well to pain medication</a:t>
            </a:r>
          </a:p>
          <a:p>
            <a:r>
              <a:rPr lang="en-GB" sz="2400" dirty="0"/>
              <a:t>Pain may be from other components (neuropathic or </a:t>
            </a:r>
            <a:r>
              <a:rPr lang="en-GB" sz="2400" dirty="0" err="1"/>
              <a:t>nociplastic</a:t>
            </a:r>
            <a:r>
              <a:rPr lang="en-GB" sz="2400" dirty="0"/>
              <a:t>) and may be less responsive to drugs</a:t>
            </a:r>
          </a:p>
          <a:p>
            <a:r>
              <a:rPr lang="en-GB" sz="2400" dirty="0"/>
              <a:t>Develop a toolkit using holistic approach to pain, beyond just drugs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5469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97432F6-20EF-4D61-8773-20E27A505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988" y="232527"/>
            <a:ext cx="9013647" cy="535531"/>
          </a:xfrm>
        </p:spPr>
        <p:txBody>
          <a:bodyPr/>
          <a:lstStyle/>
          <a:p>
            <a:r>
              <a:rPr lang="en-GB" dirty="0"/>
              <a:t>Thank you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211BBE7-B1E3-4386-88E3-81FBBE449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3388" y="5887730"/>
            <a:ext cx="10683345" cy="557457"/>
          </a:xfrm>
        </p:spPr>
        <p:txBody>
          <a:bodyPr/>
          <a:lstStyle/>
          <a:p>
            <a:r>
              <a:rPr lang="en-GB" dirty="0"/>
              <a:t>BSR Best Practice Award, HSJ Awards Finalist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06FE16-3E69-4F86-960F-6CAF3F2266B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818938" y="-4763"/>
            <a:ext cx="349250" cy="344488"/>
          </a:xfrm>
        </p:spPr>
        <p:txBody>
          <a:bodyPr/>
          <a:lstStyle/>
          <a:p>
            <a:fld id="{27B5AB01-F165-584F-9D0C-FD8A47F7A7CB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334" y="1803886"/>
            <a:ext cx="6902691" cy="3769233"/>
          </a:xfrm>
          <a:prstGeom prst="rect">
            <a:avLst/>
          </a:prstGeom>
        </p:spPr>
      </p:pic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8211BBE7-B1E3-4386-88E3-81FBBE449F8C}"/>
              </a:ext>
            </a:extLst>
          </p:cNvPr>
          <p:cNvSpPr txBox="1">
            <a:spLocks/>
          </p:cNvSpPr>
          <p:nvPr/>
        </p:nvSpPr>
        <p:spPr>
          <a:xfrm>
            <a:off x="433388" y="1080902"/>
            <a:ext cx="10683345" cy="830997"/>
          </a:xfrm>
          <a:prstGeom prst="rect">
            <a:avLst/>
          </a:prstGeom>
        </p:spPr>
        <p:txBody>
          <a:bodyPr vert="horz" wrap="square" lIns="0" tIns="45720" rIns="91440" bIns="45720" rtlCol="0">
            <a:spAutoFit/>
          </a:bodyPr>
          <a:lstStyle>
            <a:lvl1pPr marL="0" indent="0" algn="l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SzPct val="130000"/>
              <a:buFont typeface="Arial" panose="020B0604020202020204" pitchFamily="34" charset="0"/>
              <a:buNone/>
              <a:tabLst/>
              <a:defRPr sz="24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456286" indent="0" algn="l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bg2"/>
              </a:buClr>
              <a:buFont typeface="Verdana" panose="020B0604030504040204" pitchFamily="34" charset="0"/>
              <a:buNone/>
              <a:tabLst/>
              <a:defRPr sz="1996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2pPr>
            <a:lvl3pPr marL="912571" indent="0" algn="l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796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3pPr>
            <a:lvl4pPr marL="1368857" indent="0" algn="l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597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1825142" indent="0" algn="l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597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2281428" indent="0" algn="l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59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37714" indent="0" algn="l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59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3999" indent="0" algn="l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59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0285" indent="0" algn="l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59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en-GB" i="0"/>
              <a:t>Berkshire Integrated Pain Assessment and Spinal Service (IPASS)</a:t>
            </a:r>
            <a:endParaRPr lang="en-GB" i="0" dirty="0"/>
          </a:p>
        </p:txBody>
      </p:sp>
    </p:spTree>
    <p:extLst>
      <p:ext uri="{BB962C8B-B14F-4D97-AF65-F5344CB8AC3E}">
        <p14:creationId xmlns:p14="http://schemas.microsoft.com/office/powerpoint/2010/main" val="1829914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7966FC27-2A56-47FD-9740-6E23EAC24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pain?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2AD11AC-4898-426F-8C95-88B9D293A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What is pain?</a:t>
            </a:r>
          </a:p>
          <a:p>
            <a:r>
              <a:rPr lang="en-GB" sz="3200" dirty="0"/>
              <a:t>Different types of pain – why it matters</a:t>
            </a:r>
          </a:p>
          <a:p>
            <a:r>
              <a:rPr lang="en-GB" sz="3200" dirty="0"/>
              <a:t>Which medical therapies should I use and how?</a:t>
            </a:r>
          </a:p>
          <a:p>
            <a:r>
              <a:rPr lang="en-GB" sz="3200" dirty="0"/>
              <a:t>When the drug work and when they don’t</a:t>
            </a:r>
          </a:p>
          <a:p>
            <a:r>
              <a:rPr lang="en-GB" sz="3200" dirty="0"/>
              <a:t>My toolkit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EC928F-EB4A-41FA-B9C0-E79B95978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GB" noProof="0" smtClean="0"/>
              <a:t>2</a:t>
            </a:fld>
            <a:endParaRPr lang="en-GB" noProof="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9210076-E8A6-48D3-A9E8-DAE0B18194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Building a tool kit for managing pain</a:t>
            </a:r>
          </a:p>
        </p:txBody>
      </p:sp>
    </p:spTree>
    <p:extLst>
      <p:ext uri="{BB962C8B-B14F-4D97-AF65-F5344CB8AC3E}">
        <p14:creationId xmlns:p14="http://schemas.microsoft.com/office/powerpoint/2010/main" val="3930941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D5FDE-9661-439E-B0FF-FD1A46224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pain?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28322-2DE3-4598-9A8D-17BFDC2CD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544464"/>
            <a:ext cx="11449233" cy="4622801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/>
              <a:t> “An </a:t>
            </a:r>
            <a:r>
              <a:rPr lang="en-US" sz="4800" b="1" i="1" dirty="0">
                <a:solidFill>
                  <a:srgbClr val="FF0000"/>
                </a:solidFill>
              </a:rPr>
              <a:t>unpleasant sensory and emotional experience</a:t>
            </a:r>
            <a:r>
              <a:rPr lang="en-US" sz="4800" b="1" dirty="0"/>
              <a:t> </a:t>
            </a:r>
            <a:r>
              <a:rPr lang="en-US" sz="4800" dirty="0"/>
              <a:t>associated with, or resembling that associated with, </a:t>
            </a:r>
            <a:r>
              <a:rPr lang="en-US" sz="4800" b="1" i="1" dirty="0">
                <a:solidFill>
                  <a:schemeClr val="accent1"/>
                </a:solidFill>
              </a:rPr>
              <a:t>actual or potential tissue damage</a:t>
            </a:r>
            <a:r>
              <a:rPr lang="en-US" sz="4800" dirty="0"/>
              <a:t>”</a:t>
            </a:r>
            <a:endParaRPr lang="en-GB" sz="4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6EDB57-72EA-4EB1-97C2-81168E46C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US" smtClean="0"/>
              <a:t>3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CA420F-0804-4413-814A-00E2423E5EB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International Association for the Study of Pain (IASP)*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C9B49629-6EE1-4060-8028-6FAED62ECA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64252" y="6409267"/>
            <a:ext cx="8198223" cy="282428"/>
          </a:xfrm>
        </p:spPr>
        <p:txBody>
          <a:bodyPr/>
          <a:lstStyle/>
          <a:p>
            <a:pPr algn="ctr"/>
            <a:r>
              <a:rPr lang="en-GB" dirty="0"/>
              <a:t>*https://www.iasp-pain.org/PublicationsNews/NewsDetail.aspx?ItemNumber=10475 (accessed June 2021)</a:t>
            </a:r>
          </a:p>
        </p:txBody>
      </p:sp>
    </p:spTree>
    <p:extLst>
      <p:ext uri="{BB962C8B-B14F-4D97-AF65-F5344CB8AC3E}">
        <p14:creationId xmlns:p14="http://schemas.microsoft.com/office/powerpoint/2010/main" val="3944799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 I make of pain?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US" smtClean="0"/>
              <a:t>4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Understanding pain</a:t>
            </a:r>
          </a:p>
        </p:txBody>
      </p:sp>
      <p:sp>
        <p:nvSpPr>
          <p:cNvPr id="7" name="Oval 6"/>
          <p:cNvSpPr/>
          <p:nvPr/>
        </p:nvSpPr>
        <p:spPr>
          <a:xfrm>
            <a:off x="888999" y="2331936"/>
            <a:ext cx="2650068" cy="2586690"/>
          </a:xfrm>
          <a:prstGeom prst="ellipse">
            <a:avLst/>
          </a:prstGeom>
          <a:noFill/>
          <a:ln w="127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Unpleasant sensory and emotional experience</a:t>
            </a:r>
            <a:endParaRPr lang="en-GB" sz="2400" dirty="0"/>
          </a:p>
        </p:txBody>
      </p:sp>
      <p:sp>
        <p:nvSpPr>
          <p:cNvPr id="8" name="Oval 7"/>
          <p:cNvSpPr/>
          <p:nvPr/>
        </p:nvSpPr>
        <p:spPr>
          <a:xfrm>
            <a:off x="8441617" y="2247778"/>
            <a:ext cx="2650068" cy="2586690"/>
          </a:xfrm>
          <a:prstGeom prst="ellipse">
            <a:avLst/>
          </a:prstGeom>
          <a:noFill/>
          <a:ln w="127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1"/>
                </a:solidFill>
              </a:rPr>
              <a:t>Actual or potential tissue damage</a:t>
            </a:r>
            <a:endParaRPr lang="en-GB" sz="2400" dirty="0"/>
          </a:p>
        </p:txBody>
      </p:sp>
      <p:sp>
        <p:nvSpPr>
          <p:cNvPr id="11" name="Rectangle 10"/>
          <p:cNvSpPr/>
          <p:nvPr/>
        </p:nvSpPr>
        <p:spPr>
          <a:xfrm>
            <a:off x="4080933" y="1874736"/>
            <a:ext cx="3716867" cy="914400"/>
          </a:xfrm>
          <a:prstGeom prst="rect">
            <a:avLst/>
          </a:prstGeom>
          <a:solidFill>
            <a:srgbClr val="FFC000"/>
          </a:solidFill>
          <a:ln w="127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i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Pain is personal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080933" y="3337996"/>
            <a:ext cx="3716867" cy="914400"/>
          </a:xfrm>
          <a:prstGeom prst="rect">
            <a:avLst/>
          </a:prstGeom>
          <a:solidFill>
            <a:srgbClr val="FFC000"/>
          </a:solidFill>
          <a:ln w="127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i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Pain is based on life experiences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080933" y="4734996"/>
            <a:ext cx="3716867" cy="914400"/>
          </a:xfrm>
          <a:prstGeom prst="rect">
            <a:avLst/>
          </a:prstGeom>
          <a:solidFill>
            <a:srgbClr val="FFC000"/>
          </a:solidFill>
          <a:ln w="127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i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Pain is described individually</a:t>
            </a:r>
          </a:p>
        </p:txBody>
      </p:sp>
    </p:spTree>
    <p:extLst>
      <p:ext uri="{BB962C8B-B14F-4D97-AF65-F5344CB8AC3E}">
        <p14:creationId xmlns:p14="http://schemas.microsoft.com/office/powerpoint/2010/main" val="859137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gets pain?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US" smtClean="0"/>
              <a:t>5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The absence of abnormal tissue injury does not mean there is no pain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714898" y="5706947"/>
            <a:ext cx="4111102" cy="448734"/>
          </a:xfrm>
        </p:spPr>
        <p:txBody>
          <a:bodyPr/>
          <a:lstStyle/>
          <a:p>
            <a:r>
              <a:rPr lang="en-GB" sz="1800" dirty="0"/>
              <a:t>Normal MRI scan of Lumbar spine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98" y="1543975"/>
            <a:ext cx="4111102" cy="41111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8533" y="1543975"/>
            <a:ext cx="4377879" cy="4162972"/>
          </a:xfrm>
          <a:prstGeom prst="rect">
            <a:avLst/>
          </a:prstGeom>
        </p:spPr>
      </p:pic>
      <p:sp>
        <p:nvSpPr>
          <p:cNvPr id="10" name="Text Placeholder 5"/>
          <p:cNvSpPr txBox="1">
            <a:spLocks/>
          </p:cNvSpPr>
          <p:nvPr/>
        </p:nvSpPr>
        <p:spPr>
          <a:xfrm>
            <a:off x="6481538" y="5706947"/>
            <a:ext cx="4453467" cy="44873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l" defTabSz="912571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tx2"/>
              </a:buClr>
              <a:buSzPct val="130000"/>
              <a:buFont typeface="Arial" panose="020B0604020202020204" pitchFamily="34" charset="0"/>
              <a:buNone/>
              <a:tabLst/>
              <a:defRPr sz="798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359280" indent="-179640" algn="l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bg2"/>
              </a:buClr>
              <a:buFont typeface="Verdana" panose="020B0604030504040204" pitchFamily="34" charset="0"/>
              <a:buChar char="–"/>
              <a:tabLst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2pPr>
            <a:lvl3pPr marL="538920" indent="-179029" algn="l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3pPr>
            <a:lvl4pPr marL="718560" indent="-179640" algn="l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898200" indent="-179029" algn="l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2509571" indent="-228143" algn="l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sz="17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5856" indent="-228143" algn="l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sz="17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2142" indent="-228143" algn="l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sz="17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8428" indent="-228143" algn="l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sz="17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en-GB" sz="1800" i="0" dirty="0"/>
              <a:t>Lumbar Spinal stenosis on MRI scan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262881" y="3044614"/>
            <a:ext cx="714585" cy="621453"/>
          </a:xfrm>
          <a:prstGeom prst="rect">
            <a:avLst/>
          </a:prstGeom>
          <a:noFill/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i="0" dirty="0">
                <a:solidFill>
                  <a:schemeClr val="tx1"/>
                </a:solidFill>
              </a:rPr>
              <a:t>Vs</a:t>
            </a:r>
          </a:p>
        </p:txBody>
      </p:sp>
    </p:spTree>
    <p:extLst>
      <p:ext uri="{BB962C8B-B14F-4D97-AF65-F5344CB8AC3E}">
        <p14:creationId xmlns:p14="http://schemas.microsoft.com/office/powerpoint/2010/main" val="4055887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3BBD728-8056-41DD-B94B-3CAF1D5DD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Different types of Pain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F43A36-4DB8-4610-AD75-486A4B6DE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US" smtClean="0"/>
              <a:t>6</a:t>
            </a:fld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B2EB6AF-4C23-4315-B2E0-C1ED241EA75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Not all pain is the same, one treatment doesn’t fit all</a:t>
            </a:r>
          </a:p>
          <a:p>
            <a:endParaRPr lang="en-GB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334924168"/>
              </p:ext>
            </p:extLst>
          </p:nvPr>
        </p:nvGraphicFramePr>
        <p:xfrm>
          <a:off x="2324184" y="1512186"/>
          <a:ext cx="7277017" cy="5074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190316" y="1671965"/>
            <a:ext cx="2891902" cy="1752601"/>
          </a:xfrm>
          <a:prstGeom prst="rect">
            <a:avLst/>
          </a:prstGeom>
          <a:noFill/>
          <a:ln w="127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i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Nociceptive pain</a:t>
            </a:r>
          </a:p>
          <a:p>
            <a:pPr algn="ctr"/>
            <a:r>
              <a:rPr lang="en-GB" i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Acute tissue injury</a:t>
            </a:r>
          </a:p>
          <a:p>
            <a:pPr algn="ctr"/>
            <a:r>
              <a:rPr lang="en-GB" i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Fracture </a:t>
            </a:r>
          </a:p>
          <a:p>
            <a:pPr algn="ctr"/>
            <a:r>
              <a:rPr lang="en-GB" i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Acute arthritis</a:t>
            </a:r>
          </a:p>
          <a:p>
            <a:pPr algn="ctr"/>
            <a:r>
              <a:rPr lang="en-GB" i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Acute back pain</a:t>
            </a:r>
          </a:p>
        </p:txBody>
      </p:sp>
      <p:sp>
        <p:nvSpPr>
          <p:cNvPr id="8" name="Rectangle 7"/>
          <p:cNvSpPr/>
          <p:nvPr/>
        </p:nvSpPr>
        <p:spPr>
          <a:xfrm>
            <a:off x="190316" y="4049600"/>
            <a:ext cx="2891902" cy="1752601"/>
          </a:xfrm>
          <a:prstGeom prst="rect">
            <a:avLst/>
          </a:prstGeom>
          <a:noFill/>
          <a:ln w="127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i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Neuropathic pain</a:t>
            </a:r>
          </a:p>
          <a:p>
            <a:pPr algn="ctr"/>
            <a:r>
              <a:rPr lang="en-GB" i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Nerve damage</a:t>
            </a:r>
          </a:p>
          <a:p>
            <a:pPr algn="ctr"/>
            <a:r>
              <a:rPr lang="en-GB" i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Stroke </a:t>
            </a:r>
          </a:p>
          <a:p>
            <a:pPr algn="ctr"/>
            <a:r>
              <a:rPr lang="en-GB" i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Multiple sclerosis</a:t>
            </a:r>
          </a:p>
          <a:p>
            <a:pPr algn="ctr"/>
            <a:r>
              <a:rPr lang="en-GB" i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Parkinson’s disease</a:t>
            </a:r>
          </a:p>
        </p:txBody>
      </p:sp>
      <p:sp>
        <p:nvSpPr>
          <p:cNvPr id="9" name="Rectangle 8"/>
          <p:cNvSpPr/>
          <p:nvPr/>
        </p:nvSpPr>
        <p:spPr>
          <a:xfrm>
            <a:off x="8916627" y="4049599"/>
            <a:ext cx="2891902" cy="1752601"/>
          </a:xfrm>
          <a:prstGeom prst="rect">
            <a:avLst/>
          </a:prstGeom>
          <a:noFill/>
          <a:ln w="127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i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Nociplastic</a:t>
            </a:r>
            <a:r>
              <a:rPr lang="en-GB" b="1" i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pain</a:t>
            </a:r>
          </a:p>
          <a:p>
            <a:pPr algn="ctr"/>
            <a:r>
              <a:rPr lang="en-GB" i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Central sensitivity</a:t>
            </a:r>
          </a:p>
          <a:p>
            <a:pPr algn="ctr"/>
            <a:r>
              <a:rPr lang="en-GB" i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Fibromyalgia</a:t>
            </a:r>
          </a:p>
          <a:p>
            <a:pPr algn="ctr"/>
            <a:r>
              <a:rPr lang="en-GB" i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Chronic fatigue </a:t>
            </a:r>
          </a:p>
          <a:p>
            <a:pPr algn="ctr"/>
            <a:r>
              <a:rPr lang="en-GB" i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Irritable bowel syndrome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916627" y="1671965"/>
            <a:ext cx="2891902" cy="1752601"/>
          </a:xfrm>
          <a:prstGeom prst="rect">
            <a:avLst/>
          </a:prstGeom>
          <a:noFill/>
          <a:ln w="127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i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Mixed Pain</a:t>
            </a:r>
          </a:p>
          <a:p>
            <a:pPr algn="ctr"/>
            <a:r>
              <a:rPr lang="en-GB" i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Nociception + </a:t>
            </a:r>
            <a:r>
              <a:rPr lang="en-GB" i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Nociplastic</a:t>
            </a:r>
            <a:endParaRPr lang="en-GB" i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GB" i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Chronic back and neck pain</a:t>
            </a:r>
          </a:p>
          <a:p>
            <a:pPr algn="ctr"/>
            <a:r>
              <a:rPr lang="en-GB" i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Autoimmune disease</a:t>
            </a:r>
          </a:p>
          <a:p>
            <a:pPr algn="ctr"/>
            <a:r>
              <a:rPr lang="en-GB" i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Spinal stenosis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082218" y="2548265"/>
            <a:ext cx="1515182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082218" y="4925899"/>
            <a:ext cx="279049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11" idx="1"/>
          </p:cNvCxnSpPr>
          <p:nvPr/>
        </p:nvCxnSpPr>
        <p:spPr>
          <a:xfrm flipV="1">
            <a:off x="7401445" y="2548266"/>
            <a:ext cx="1515182" cy="98233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9" idx="1"/>
          </p:cNvCxnSpPr>
          <p:nvPr/>
        </p:nvCxnSpPr>
        <p:spPr>
          <a:xfrm>
            <a:off x="8551333" y="4925899"/>
            <a:ext cx="365294" cy="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676991" y="6528030"/>
            <a:ext cx="481384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/>
              <a:t>Adapted from </a:t>
            </a:r>
            <a:r>
              <a:rPr lang="en-GB" sz="900" dirty="0">
                <a:hlinkClick r:id="rId8"/>
              </a:rPr>
              <a:t>https://www.painscience.com/articles/pain-types.php</a:t>
            </a:r>
            <a:r>
              <a:rPr lang="en-GB" sz="900" dirty="0"/>
              <a:t> (accessed June 2021)</a:t>
            </a:r>
          </a:p>
        </p:txBody>
      </p:sp>
    </p:spTree>
    <p:extLst>
      <p:ext uri="{BB962C8B-B14F-4D97-AF65-F5344CB8AC3E}">
        <p14:creationId xmlns:p14="http://schemas.microsoft.com/office/powerpoint/2010/main" val="2628601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3BBD728-8056-41DD-B94B-3CAF1D5DD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There is more than just the pain pathway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F43A36-4DB8-4610-AD75-486A4B6DE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US" smtClean="0"/>
              <a:t>7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5A947B-7C63-4017-9228-91CA5CD6FF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9600" y="4617900"/>
            <a:ext cx="2218200" cy="936267"/>
          </a:xfrm>
        </p:spPr>
        <p:txBody>
          <a:bodyPr/>
          <a:lstStyle/>
          <a:p>
            <a:r>
              <a:rPr lang="en-GB" dirty="0"/>
              <a:t>Nociception</a:t>
            </a:r>
          </a:p>
          <a:p>
            <a:pPr marL="0" indent="0">
              <a:buNone/>
            </a:pPr>
            <a:r>
              <a:rPr lang="en-GB" dirty="0"/>
              <a:t>Drugs: effective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B2EB6AF-4C23-4315-B2E0-C1ED241EA75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Pain may not always be due to tissue injury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43E303D4-BE90-464D-8261-4CE456405A70}"/>
              </a:ext>
            </a:extLst>
          </p:cNvPr>
          <p:cNvSpPr txBox="1">
            <a:spLocks/>
          </p:cNvSpPr>
          <p:nvPr/>
        </p:nvSpPr>
        <p:spPr>
          <a:xfrm>
            <a:off x="1689652" y="6417733"/>
            <a:ext cx="8198223" cy="27396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l" defTabSz="912571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tx2"/>
              </a:buClr>
              <a:buSzPct val="130000"/>
              <a:buFont typeface="Arial" panose="020B0604020202020204" pitchFamily="34" charset="0"/>
              <a:buNone/>
              <a:tabLst/>
              <a:defRPr sz="798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359280" indent="-179640" algn="l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bg2"/>
              </a:buClr>
              <a:buFont typeface="Verdana" panose="020B0604030504040204" pitchFamily="34" charset="0"/>
              <a:buChar char="–"/>
              <a:tabLst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2pPr>
            <a:lvl3pPr marL="538920" indent="-179029" algn="l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3pPr>
            <a:lvl4pPr marL="718560" indent="-179640" algn="l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898200" indent="-179029" algn="l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2509571" indent="-228143" algn="l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sz="17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5856" indent="-228143" algn="l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sz="17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2142" indent="-228143" algn="l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sz="17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8428" indent="-228143" algn="l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sz="17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r>
              <a:rPr lang="en-GB" sz="1000" i="0" dirty="0"/>
              <a:t>Adapted from </a:t>
            </a:r>
            <a:r>
              <a:rPr lang="en-GB" sz="1000" i="0" dirty="0" err="1"/>
              <a:t>Conaghan</a:t>
            </a:r>
            <a:r>
              <a:rPr lang="en-GB" sz="1000" i="0" dirty="0"/>
              <a:t> P et al. </a:t>
            </a:r>
            <a:r>
              <a:rPr lang="en-GB" sz="1000" u="sng" dirty="0">
                <a:hlinkClick r:id="rId3"/>
              </a:rPr>
              <a:t>Nature Reviews Rheumatology</a:t>
            </a:r>
            <a:r>
              <a:rPr lang="en-GB" sz="1000" i="0" dirty="0"/>
              <a:t> </a:t>
            </a:r>
            <a:r>
              <a:rPr lang="en-GB" sz="1000" b="1" i="0" dirty="0"/>
              <a:t>volume 15</a:t>
            </a:r>
            <a:r>
              <a:rPr lang="en-GB" sz="1000" i="0" dirty="0"/>
              <a:t>, pages355–363 (2019)</a:t>
            </a:r>
          </a:p>
        </p:txBody>
      </p:sp>
      <p:pic>
        <p:nvPicPr>
          <p:cNvPr id="1026" name="Picture 2" descr="Fig.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98" y="1513089"/>
            <a:ext cx="11168627" cy="2933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E05A947B-7C63-4017-9228-91CA5CD6FF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96934" y="4582049"/>
            <a:ext cx="2878666" cy="936267"/>
          </a:xfrm>
        </p:spPr>
        <p:txBody>
          <a:bodyPr/>
          <a:lstStyle/>
          <a:p>
            <a:r>
              <a:rPr lang="en-GB" dirty="0"/>
              <a:t>Neuropathic</a:t>
            </a:r>
          </a:p>
          <a:p>
            <a:pPr marL="0" indent="0">
              <a:buNone/>
            </a:pPr>
            <a:r>
              <a:rPr lang="en-GB" dirty="0"/>
              <a:t>Drugs: less effective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E05A947B-7C63-4017-9228-91CA5CD6FF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446416" y="4446991"/>
            <a:ext cx="2272108" cy="936267"/>
          </a:xfrm>
        </p:spPr>
        <p:txBody>
          <a:bodyPr/>
          <a:lstStyle/>
          <a:p>
            <a:r>
              <a:rPr lang="en-GB" dirty="0" err="1"/>
              <a:t>Nociplastic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Drugs: usually not effective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Left-Right Arrow 1"/>
          <p:cNvSpPr/>
          <p:nvPr/>
        </p:nvSpPr>
        <p:spPr>
          <a:xfrm>
            <a:off x="1362733" y="5808808"/>
            <a:ext cx="9161755" cy="354284"/>
          </a:xfrm>
          <a:prstGeom prst="leftRightArrow">
            <a:avLst/>
          </a:prstGeom>
          <a:solidFill>
            <a:srgbClr val="FFC000"/>
          </a:solidFill>
          <a:ln w="127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800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3BBD728-8056-41DD-B94B-3CAF1D5DD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Different types of Pain Medication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F43A36-4DB8-4610-AD75-486A4B6DE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US" smtClean="0"/>
              <a:t>8</a:t>
            </a:fld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B2EB6AF-4C23-4315-B2E0-C1ED241EA7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Not all pain is the same, one treatment doesn’t fit all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125CF94-76BF-4136-A476-5498193CB6DC}"/>
              </a:ext>
            </a:extLst>
          </p:cNvPr>
          <p:cNvSpPr txBox="1">
            <a:spLocks/>
          </p:cNvSpPr>
          <p:nvPr/>
        </p:nvSpPr>
        <p:spPr>
          <a:xfrm>
            <a:off x="1723518" y="6589643"/>
            <a:ext cx="8198223" cy="21065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l" defTabSz="912571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tx2"/>
              </a:buClr>
              <a:buSzPct val="130000"/>
              <a:buFont typeface="Arial" panose="020B0604020202020204" pitchFamily="34" charset="0"/>
              <a:buNone/>
              <a:tabLst/>
              <a:defRPr sz="798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359280" indent="-179640" algn="l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bg2"/>
              </a:buClr>
              <a:buFont typeface="Verdana" panose="020B0604030504040204" pitchFamily="34" charset="0"/>
              <a:buChar char="–"/>
              <a:tabLst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2pPr>
            <a:lvl3pPr marL="538920" indent="-179029" algn="l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3pPr>
            <a:lvl4pPr marL="718560" indent="-179640" algn="l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898200" indent="-179029" algn="l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2509571" indent="-228143" algn="l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sz="17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5856" indent="-228143" algn="l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sz="17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2142" indent="-228143" algn="l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sz="17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8428" indent="-228143" algn="l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sz="17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endParaRPr lang="en-GB" sz="800" i="0" dirty="0"/>
          </a:p>
          <a:p>
            <a:pPr algn="ctr" fontAlgn="auto"/>
            <a:r>
              <a:rPr lang="en-GB" sz="800" i="0" dirty="0"/>
              <a:t>Adapted from </a:t>
            </a:r>
            <a:r>
              <a:rPr lang="en-GB" sz="800" i="0" dirty="0" err="1"/>
              <a:t>Conaghan</a:t>
            </a:r>
            <a:r>
              <a:rPr lang="en-GB" sz="800" i="0" dirty="0"/>
              <a:t> P et al. </a:t>
            </a:r>
            <a:r>
              <a:rPr lang="en-GB" sz="800" u="sng" dirty="0">
                <a:hlinkClick r:id="rId3"/>
              </a:rPr>
              <a:t>Nature Reviews Rheumatology</a:t>
            </a:r>
            <a:r>
              <a:rPr lang="en-GB" sz="800" i="0" dirty="0"/>
              <a:t> </a:t>
            </a:r>
            <a:r>
              <a:rPr lang="en-GB" sz="800" b="1" i="0" dirty="0"/>
              <a:t>volume 15</a:t>
            </a:r>
            <a:r>
              <a:rPr lang="en-GB" sz="800" i="0" dirty="0"/>
              <a:t>, pages355–363 (2019)</a:t>
            </a:r>
          </a:p>
          <a:p>
            <a:pPr algn="ctr" fontAlgn="auto"/>
            <a:endParaRPr lang="en-GB" i="0" dirty="0"/>
          </a:p>
        </p:txBody>
      </p:sp>
      <p:pic>
        <p:nvPicPr>
          <p:cNvPr id="8" name="Picture 2" descr="Fig.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98" y="2454698"/>
            <a:ext cx="10859035" cy="28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41399" y="1422399"/>
            <a:ext cx="3894668" cy="914400"/>
          </a:xfrm>
          <a:prstGeom prst="rect">
            <a:avLst/>
          </a:prstGeom>
          <a:noFill/>
          <a:ln w="127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i="0" dirty="0">
                <a:solidFill>
                  <a:schemeClr val="tx1"/>
                </a:solidFill>
              </a:rPr>
              <a:t>Paracetamol, NSAIDs, steroid injection, gels (NSAIDs), patches (capsaicin, lidocaine)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429934" y="2336799"/>
            <a:ext cx="16933" cy="948268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006599" y="5307273"/>
            <a:ext cx="3894668" cy="914400"/>
          </a:xfrm>
          <a:prstGeom prst="rect">
            <a:avLst/>
          </a:prstGeom>
          <a:noFill/>
          <a:ln w="127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i="0" dirty="0">
                <a:solidFill>
                  <a:schemeClr val="tx1"/>
                </a:solidFill>
              </a:rPr>
              <a:t>Nerve root block, epidurals, steroid injection, local anaesthetic injection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4936067" y="3649133"/>
            <a:ext cx="0" cy="1658140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139266" y="1422399"/>
            <a:ext cx="3894668" cy="914400"/>
          </a:xfrm>
          <a:prstGeom prst="rect">
            <a:avLst/>
          </a:prstGeom>
          <a:noFill/>
          <a:ln w="127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i="0" dirty="0">
                <a:solidFill>
                  <a:schemeClr val="tx1"/>
                </a:solidFill>
              </a:rPr>
              <a:t>Gabapentin, </a:t>
            </a:r>
            <a:r>
              <a:rPr lang="en-GB" sz="2000" i="0" dirty="0" err="1">
                <a:solidFill>
                  <a:schemeClr val="tx1"/>
                </a:solidFill>
              </a:rPr>
              <a:t>Pregabalin</a:t>
            </a:r>
            <a:r>
              <a:rPr lang="en-GB" sz="2000" i="0" dirty="0">
                <a:solidFill>
                  <a:schemeClr val="tx1"/>
                </a:solidFill>
              </a:rPr>
              <a:t>, ketamine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324600" y="2336799"/>
            <a:ext cx="8467" cy="1227668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604000" y="5307273"/>
            <a:ext cx="3894668" cy="914400"/>
          </a:xfrm>
          <a:prstGeom prst="rect">
            <a:avLst/>
          </a:prstGeom>
          <a:noFill/>
          <a:ln w="127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i="0" dirty="0">
                <a:solidFill>
                  <a:schemeClr val="tx1"/>
                </a:solidFill>
              </a:rPr>
              <a:t>Gabapentin, </a:t>
            </a:r>
            <a:r>
              <a:rPr lang="en-GB" sz="2000" i="0" dirty="0" err="1">
                <a:solidFill>
                  <a:schemeClr val="tx1"/>
                </a:solidFill>
              </a:rPr>
              <a:t>Pregabalin</a:t>
            </a:r>
            <a:r>
              <a:rPr lang="en-GB" sz="2000" i="0" dirty="0">
                <a:solidFill>
                  <a:schemeClr val="tx1"/>
                </a:solidFill>
              </a:rPr>
              <a:t>, opioids, amitriptyline, antidepressants, cannabis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9389533" y="4216400"/>
            <a:ext cx="16934" cy="1090873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490236" y="2454699"/>
            <a:ext cx="1744133" cy="653176"/>
          </a:xfrm>
          <a:prstGeom prst="rect">
            <a:avLst/>
          </a:prstGeom>
          <a:solidFill>
            <a:srgbClr val="99D5DD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i="0" dirty="0">
                <a:solidFill>
                  <a:schemeClr val="tx1"/>
                </a:solidFill>
              </a:rPr>
              <a:t>Neuropathic</a:t>
            </a:r>
          </a:p>
          <a:p>
            <a:pPr algn="ctr"/>
            <a:r>
              <a:rPr lang="en-GB" sz="2400" i="0" dirty="0">
                <a:solidFill>
                  <a:schemeClr val="tx1"/>
                </a:solidFill>
              </a:rPr>
              <a:t>pain</a:t>
            </a:r>
          </a:p>
        </p:txBody>
      </p:sp>
      <p:sp>
        <p:nvSpPr>
          <p:cNvPr id="35" name="Rectangle 34"/>
          <p:cNvSpPr/>
          <p:nvPr/>
        </p:nvSpPr>
        <p:spPr>
          <a:xfrm>
            <a:off x="9512301" y="1801521"/>
            <a:ext cx="1744133" cy="653176"/>
          </a:xfrm>
          <a:prstGeom prst="rect">
            <a:avLst/>
          </a:prstGeom>
          <a:solidFill>
            <a:srgbClr val="99D5DD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i="0" dirty="0" err="1">
                <a:solidFill>
                  <a:schemeClr val="tx1"/>
                </a:solidFill>
              </a:rPr>
              <a:t>Nociplastic</a:t>
            </a:r>
            <a:endParaRPr lang="en-GB" sz="2400" i="0" dirty="0">
              <a:solidFill>
                <a:schemeClr val="tx1"/>
              </a:solidFill>
            </a:endParaRPr>
          </a:p>
          <a:p>
            <a:pPr algn="ctr"/>
            <a:r>
              <a:rPr lang="en-GB" sz="2400" i="0" dirty="0">
                <a:solidFill>
                  <a:schemeClr val="tx1"/>
                </a:solidFill>
              </a:rPr>
              <a:t>pain</a:t>
            </a:r>
          </a:p>
        </p:txBody>
      </p:sp>
    </p:spTree>
    <p:extLst>
      <p:ext uri="{BB962C8B-B14F-4D97-AF65-F5344CB8AC3E}">
        <p14:creationId xmlns:p14="http://schemas.microsoft.com/office/powerpoint/2010/main" val="1318025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094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6266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AVODOCUMENTID" val="46341035"/>
  <p:tag name="SAVOCOMPONENTID" val="884a30b3-5f2b-4cb0-a6ef-ff4115672984"/>
</p:tagLst>
</file>

<file path=ppt/theme/theme1.xml><?xml version="1.0" encoding="utf-8"?>
<a:theme xmlns:a="http://schemas.openxmlformats.org/drawingml/2006/main" name="M&amp;G RE 2020 v1">
  <a:themeElements>
    <a:clrScheme name="Custom 1">
      <a:dk1>
        <a:srgbClr val="000000"/>
      </a:dk1>
      <a:lt1>
        <a:srgbClr val="FFFFFF"/>
      </a:lt1>
      <a:dk2>
        <a:srgbClr val="FC5C3D"/>
      </a:dk2>
      <a:lt2>
        <a:srgbClr val="002F6C"/>
      </a:lt2>
      <a:accent1>
        <a:srgbClr val="FF143C"/>
      </a:accent1>
      <a:accent2>
        <a:srgbClr val="618ABB"/>
      </a:accent2>
      <a:accent3>
        <a:srgbClr val="767086"/>
      </a:accent3>
      <a:accent4>
        <a:srgbClr val="E2E3E4"/>
      </a:accent4>
      <a:accent5>
        <a:srgbClr val="1037FF"/>
      </a:accent5>
      <a:accent6>
        <a:srgbClr val="FD9E8B"/>
      </a:accent6>
      <a:hlink>
        <a:srgbClr val="5BA1FF"/>
      </a:hlink>
      <a:folHlink>
        <a:srgbClr val="FF143C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 anchor="t" anchorCtr="0">
        <a:noAutofit/>
      </a:bodyPr>
      <a:lstStyle>
        <a:defPPr algn="l">
          <a:defRPr sz="1000" dirty="0"/>
        </a:defPPr>
      </a:lstStyle>
    </a:txDef>
  </a:objectDefaults>
  <a:extraClrSchemeLst/>
  <a:custClrLst>
    <a:custClr name="Light Green 100%">
      <a:srgbClr val="7EBD5F"/>
    </a:custClr>
    <a:custClr name="Don't tint at 80%">
      <a:srgbClr val="FFFFFF"/>
    </a:custClr>
    <a:custClr name="Don't tint at 60%">
      <a:srgbClr val="FFFFFF"/>
    </a:custClr>
    <a:custClr name="Don't tint at 40%">
      <a:srgbClr val="FFFFFF"/>
    </a:custClr>
    <a:custClr name="Dont' tint at 20%">
      <a:srgbClr val="FFFFFF"/>
    </a:custClr>
    <a:custClr name="Light Blue 100%">
      <a:srgbClr val="65B4E5"/>
    </a:custClr>
    <a:custClr name="Light Blue 80%">
      <a:srgbClr val="84C3EA"/>
    </a:custClr>
    <a:custClr name="Light Blue 60%">
      <a:srgbClr val="A3D2EF"/>
    </a:custClr>
    <a:custClr name="Light Blue 40%">
      <a:srgbClr val="C1E1F5"/>
    </a:custClr>
    <a:custClr name="Light Blue 20%">
      <a:srgbClr val="E0F0FA"/>
    </a:custClr>
    <a:custClr name="Violet 100%">
      <a:srgbClr val="7B76B6"/>
    </a:custClr>
    <a:custClr name="Violet 80%">
      <a:srgbClr val="9591C5"/>
    </a:custClr>
    <a:custClr name="Violet 60%">
      <a:srgbClr val="B0ADD3"/>
    </a:custClr>
    <a:custClr name="Violet 40%">
      <a:srgbClr val="CAC8E2"/>
    </a:custClr>
    <a:custClr name="Violet 20%">
      <a:srgbClr val="E5E4F0"/>
    </a:custClr>
    <a:custClr name="Light Coral 100%">
      <a:srgbClr val="E98276"/>
    </a:custClr>
    <a:custClr name="Light Coral 80%">
      <a:srgbClr val="EB9B91"/>
    </a:custClr>
    <a:custClr name="Light Coral 60%">
      <a:srgbClr val="F2B4AD"/>
    </a:custClr>
    <a:custClr name="Light Coral 40%">
      <a:srgbClr val="F6CDC8"/>
    </a:custClr>
    <a:custClr name="Light Coral 20%">
      <a:srgbClr val="FBE6E4"/>
    </a:custClr>
    <a:custClr name="Yellow 100%">
      <a:srgbClr val="FFB81C"/>
    </a:custClr>
    <a:custClr name="Yellow 80%">
      <a:srgbClr val="FFC649"/>
    </a:custClr>
    <a:custClr name="Yellow 60%">
      <a:srgbClr val="FFD477"/>
    </a:custClr>
    <a:custClr name="Yellow 40%">
      <a:srgbClr val="FFE3A4"/>
    </a:custClr>
    <a:custClr name="Yellow 20%">
      <a:srgbClr val="FFF1D2"/>
    </a:custClr>
    <a:custClr name="Jade 100%">
      <a:srgbClr val="17B0AD"/>
    </a:custClr>
    <a:custClr name="Jade 80%">
      <a:srgbClr val="45C0BD"/>
    </a:custClr>
    <a:custClr name="Jade 60%">
      <a:srgbClr val="74D0CE"/>
    </a:custClr>
    <a:custClr name="Jade 40%">
      <a:srgbClr val="A2DFDE"/>
    </a:custClr>
    <a:custClr name="Jade 20%">
      <a:srgbClr val="D1EFEF"/>
    </a:custClr>
    <a:custClr name="Grey 100%">
      <a:srgbClr val="5B656E"/>
    </a:custClr>
    <a:custClr name="Grey 80%">
      <a:srgbClr val="7C848B"/>
    </a:custClr>
    <a:custClr name="Grey 60%">
      <a:srgbClr val="9DA3A8"/>
    </a:custClr>
    <a:custClr name="Grey 40%">
      <a:srgbClr val="BDC1C5"/>
    </a:custClr>
    <a:custClr name="Grey 20%">
      <a:srgbClr val="DEE0E2"/>
    </a:custClr>
    <a:custClr name="Light Pink 100%">
      <a:srgbClr val="E58EBB"/>
    </a:custClr>
    <a:custClr name="Light Pink 80%">
      <a:srgbClr val="EAA5C9"/>
    </a:custClr>
    <a:custClr name="Light Pink 60%">
      <a:srgbClr val="EFBBD6"/>
    </a:custClr>
    <a:custClr name="Light Pink 40%">
      <a:srgbClr val="F5D2E4"/>
    </a:custClr>
    <a:custClr name="Light Pink 20%">
      <a:srgbClr val="FAE8F1"/>
    </a:custClr>
    <a:custClr name="Coral 100%">
      <a:srgbClr val="EB5C37"/>
    </a:custClr>
    <a:custClr name="Coral 80%">
      <a:srgbClr val="EF7D5F"/>
    </a:custClr>
    <a:custClr name="Coral 60%">
      <a:srgbClr val="F39D87"/>
    </a:custClr>
    <a:custClr name="Coral 40%">
      <a:srgbClr val="F7BEAF"/>
    </a:custClr>
    <a:custClr name="Coral 20%">
      <a:srgbClr val="FBDED7"/>
    </a:custClr>
    <a:custClr name="Petrol 100%">
      <a:srgbClr val="0097A9"/>
    </a:custClr>
    <a:custClr name="Petrol 80%">
      <a:srgbClr val="33ACBA"/>
    </a:custClr>
    <a:custClr name="Petrol 60%">
      <a:srgbClr val="66C1CB"/>
    </a:custClr>
    <a:custClr name="Petrol 40%">
      <a:srgbClr val="99D5DD"/>
    </a:custClr>
    <a:custClr name="Petrol 20%">
      <a:srgbClr val="CCEAEE"/>
    </a:custClr>
  </a:custClrLst>
  <a:extLst>
    <a:ext uri="{05A4C25C-085E-4340-85A3-A5531E510DB2}">
      <thm15:themeFamily xmlns:thm15="http://schemas.microsoft.com/office/thememl/2012/main" name="M&amp;G Investments Toolkit 2020_Guidelines_v24.potx" id="{2829A9BA-F5A5-4115-8109-0C4A367C3F1A}" vid="{E920F027-B525-44AC-A51B-0BFB8DAE86F3}"/>
    </a:ext>
  </a:ext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10.xml><?xml version="1.0" encoding="utf-8"?>
<VariableListCustXmlRels>
  <VariableListCustXmlRel variableListName="AD_HOC">
    <VariableListDefCustXmlId>{23AFCE49-62D1-465C-9894-1BA9B635D878}</VariableListDefCustXmlId>
    <LibraryMetadataCustXmlId>{6CC0E402-4905-4866-A39E-6709A3123112}</LibraryMetadataCustXmlId>
    <DataSourceInfoCustXmlId>{22E8D364-3F90-414F-B824-7E43229924FA}</DataSourceInfoCustXmlId>
    <DataSourceMappingCustXmlId>{5881EF9D-F23E-424B-9DFC-E547645C40B9}</DataSourceMappingCustXmlId>
    <SdmcCustXmlId>{7683A6AF-A357-417A-8C4E-04E508D8AC5A}</SdmcCustXmlId>
  </VariableListCustXmlRel>
  <VariableListCustXmlRel variableListName="Computed">
    <VariableListDefCustXmlId>{00C1748E-4856-4767-9CAD-D1CBE297294D}</VariableListDefCustXmlId>
    <LibraryMetadataCustXmlId>{0341CC6B-6653-427E-8952-60A85CAB3CA1}</LibraryMetadataCustXmlId>
    <DataSourceInfoCustXmlId>{B48C64F1-7378-47D1-BC98-D8132B3D256E}</DataSourceInfoCustXmlId>
    <DataSourceMappingCustXmlId>{B5F914A1-C462-41CF-9C27-5B647FDD1AE2}</DataSourceMappingCustXmlId>
  </VariableListCustXmlRel>
  <VariableListCustXmlRel variableListName="System">
    <VariableListDefCustXmlId>{6657A074-BB2B-44B2-9C14-0812E9D216A0}</VariableListDefCustXmlId>
    <LibraryMetadataCustXmlId>{6B4D5B97-38D3-4D53-A911-97544FB498A8}</LibraryMetadataCustXmlId>
    <DataSourceInfoCustXmlId>{B7B82C54-CE22-4151-9B32-62B5A88A8920}</DataSourceInfoCustXmlId>
    <DataSourceMappingCustXmlId>{2903364E-300F-4985-8D0B-1DB48F470FA1}</DataSourceMappingCustXmlId>
  </VariableListCustXmlRel>
</VariableListCustXmlRels>
</file>

<file path=customXml/item11.xml><?xml version="1.0" encoding="utf-8"?>
<DataSourceInfo>
  <Id>fb9cde0e-232d-4610-9afe-048ab9398242</Id>
  <MajorVersion>0</MajorVersion>
  <MinorVersion>1</MinorVersion>
  <DataSourceType>System</DataSourceType>
  <Name>System</Name>
  <Description/>
  <Filter/>
  <DataFields>
    <TableInfo>
      <Id>cc822ffb-6582-4cdc-8e43-f9f67cbff409</Id>
      <Name>DocumentCustomProperties</Name>
      <Description/>
      <ExpressionString/>
      <FieldType>DocumentCustomProperties</FieldType>
      <Filter/>
      <DefaultValue/>
      <IsInputParameter>false</IsInputParameter>
      <IsInputMultipleValues>false</IsInputMultipleValues>
      <IncludeInRecordSelector>false</IncludeInRecordSelector>
      <IsRepeating>false</IsRepeating>
      <IsKeyField>false</IsKeyField>
      <Required>false</Required>
      <NativeSourceType>String</NativeSourceType>
      <MaxLength>0</MaxLength>
      <DynamicDomainOfValueSourceId/>
      <TrimEmptyRows>false</TrimEmptyRows>
      <CanIncludeInModel>true</CanIncludeInModel>
      <IncludeInModel>true</IncludeInModel>
      <IsPartial>false</IsPartial>
      <IsValid>true</IsValid>
      <NativeFieldMapping/>
      <OriginalName>DocumentCustomProperties</OriginalName>
      <ValidationMessage/>
      <FieldInfo>
        <Id>1d647d0e-52fb-4384-8e79-6efbc7e6066f</Id>
        <Name>Fund_Name</Name>
        <Description>Fund Name</Description>
        <ExpressionString/>
        <FieldType>System.String</FieldType>
        <Filter/>
        <DefaultValue/>
        <IsInputParameter>false</IsInputParameter>
        <IsInputMultipleValues>false</IsInputMultipleValues>
        <IncludeInRecordSelector>true</IncludeInRecordSelector>
        <IsRepeating>false</IsRepeating>
        <IsKeyField>false</IsKeyField>
        <Required>false</Required>
        <NativeSourceType>String</NativeSourceType>
        <MaxLength>0</MaxLength>
        <DynamicDomainOfValueSourceId/>
        <TrimEmptyRows>false</TrimEmptyRows>
        <CanIncludeInModel>true</CanIncludeInModel>
        <IncludeInModel>true</IncludeInModel>
        <IsPartial>false</IsPartial>
        <IsValid>true</IsValid>
        <NativeFieldMapping/>
        <OriginalName>Fund_Name</OriginalName>
        <ValidationMessage/>
      </FieldInfo>
    </TableInfo>
  </DataFields>
</DataSourceInfo>
</file>

<file path=customXml/item12.xml><?xml version="1.0" encoding="utf-8"?>
<SourceDataModel Name="AD_HOC" TargetDataSourceId="0bc19eee-53d5-4dd4-b117-99648c1633d2"/>
</file>

<file path=customXml/item13.xml><?xml version="1.0" encoding="utf-8"?>
<VariableList UniqueId="fcfc08bf-2be7-4dba-9323-e9d31e21221b" Name="AD_HOC" ContentType="XML" MajorVersion="0" MinorVersion="1" isLocalCopy="False" IsBaseObject="False" DataSourceId="0bc19eee-53d5-4dd4-b117-99648c1633d2" DataSourceMajorVersion="0" DataSourceMinorVersion="1"/>
</file>

<file path=customXml/item14.xml><?xml version="1.0" encoding="utf-8"?>
<VariableList UniqueId="74c5637b-64fa-4e6c-80cc-540d1718a6b6" Name="System" ContentType="XML" MajorVersion="0" MinorVersion="1" isLocalCopy="False" IsBaseObject="False" DataSourceId="fb9cde0e-232d-4610-9afe-048ab9398242" DataSourceMajorVersion="0" DataSourceMinorVersion="1"/>
</file>

<file path=customXml/item15.xml><?xml version="1.0" encoding="utf-8"?>
<VariableListDefinition name="Computed" displayName="Computed" id="e1c44488-d370-4d4f-8011-87d4261aaded" isdomainofvalue="False" dataSourceId="6e4fa209-1709-44e4-a29d-f5598f05bc95"/>
</file>

<file path=customXml/item16.xml><?xml version="1.0" encoding="utf-8"?>
<DataSourceMapping>
  <Id>85482e34-ca7e-4896-924d-30250e0aaafc</Id>
  <Name>AD_HOC_MAPPING</Name>
  <TargetDataSource>0bc19eee-53d5-4dd4-b117-99648c1633d2</TargetDataSource>
  <SourceType>XML File</SourceType>
  <IsReadOnly>false</IsReadOnly>
  <SalesforceOrganizationId>00000000-0000-0000-0000-000000000000</SalesforceOrganizationId>
  <SalesforceOrganizationName/>
  <SalesforceApiVersion/>
  <Properties>
    <Property Name="RecordSeperator" Value="SampleData/DataRecord"/>
  </Properties>
  <RawMappings/>
  <DesignTimeProperties/>
</DataSourceMapping>
</file>

<file path=customXml/item17.xml><?xml version="1.0" encoding="utf-8"?>
<DataSourceMapping>
  <Id>a363d318-048e-4188-985a-97a187f011be</Id>
  <Name>EXPRESSION_VARIABLE_MAPPING</Name>
  <TargetDataSource>6e4fa209-1709-44e4-a29d-f5598f05bc95</TargetDataSource>
  <SourceType>XML File</SourceType>
  <IsReadOnly>false</IsReadOnly>
  <SalesforceOrganizationId>00000000-0000-0000-0000-000000000000</SalesforceOrganizationId>
  <SalesforceOrganizationName/>
  <SalesforceApiVersion/>
  <Properties/>
  <RawMappings/>
  <DesignTimeProperties/>
</DataSourceMapping>
</file>

<file path=customXml/item18.xml><?xml version="1.0" encoding="utf-8"?>
<VariableList UniqueId="e1c44488-d370-4d4f-8011-87d4261aaded" Name="Computed" ContentType="XML" MajorVersion="0" MinorVersion="1" isLocalCopy="False" IsBaseObject="False" DataSourceId="6e4fa209-1709-44e4-a29d-f5598f05bc95" DataSourceMajorVersion="0" DataSourceMinorVersion="1"/>
</file>

<file path=customXml/item19.xml><?xml version="1.0" encoding="utf-8"?>
<DataSourceInfo>
  <Id>6e4fa209-1709-44e4-a29d-f5598f05bc95</Id>
  <MajorVersion>0</MajorVersion>
  <MinorVersion>1</MinorVersion>
  <DataSourceType>Expression</DataSourceType>
  <Name>Computed</Name>
  <Description/>
  <Filter/>
  <DataFields/>
</DataSourceInfo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0.xml><?xml version="1.0" encoding="utf-8"?>
<TemplateEditing>
  <RootElementId>24a2abe0-cfc2-469d-a6cf-f01ee7a65178</RootElementId>
  <TenantOrigin>mandgprudential</TenantOrigin>
</TemplateEditing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85347C8BDAAA4D9A24E43D5D16D7E7" ma:contentTypeVersion="13" ma:contentTypeDescription="Create a new document." ma:contentTypeScope="" ma:versionID="3c45f714b9f7410470e1c0bd50d9d750">
  <xsd:schema xmlns:xsd="http://www.w3.org/2001/XMLSchema" xmlns:xs="http://www.w3.org/2001/XMLSchema" xmlns:p="http://schemas.microsoft.com/office/2006/metadata/properties" xmlns:ns2="78d81d28-16f2-4b68-a26f-ae05642c550a" xmlns:ns3="1ecd67d1-4421-4312-a239-648a1382d5e1" targetNamespace="http://schemas.microsoft.com/office/2006/metadata/properties" ma:root="true" ma:fieldsID="065b6a6b60e2222b5eb1aad05da0bc10" ns2:_="" ns3:_="">
    <xsd:import namespace="78d81d28-16f2-4b68-a26f-ae05642c550a"/>
    <xsd:import namespace="1ecd67d1-4421-4312-a239-648a1382d5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81d28-16f2-4b68-a26f-ae05642c55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cd67d1-4421-4312-a239-648a1382d5e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AllExternalAdhocVariableMappings/>
</file>

<file path=customXml/item5.xml><?xml version="1.0" encoding="utf-8"?>
<DataSourceMapping>
  <Id>587ace3f-5f46-483a-9670-caf0afed8871</Id>
  <Name>EXPRESSION_VARIABLE_MAPPING</Name>
  <TargetDataSource>fb9cde0e-232d-4610-9afe-048ab9398242</TargetDataSource>
  <SourceType>XML File</SourceType>
  <IsReadOnly>false</IsReadOnly>
  <SalesforceOrganizationId>00000000-0000-0000-0000-000000000000</SalesforceOrganizationId>
  <SalesforceOrganizationName/>
  <SalesforceApiVersion/>
  <Properties/>
  <RawMappings/>
  <DesignTimeProperties/>
</DataSourceMapping>
</file>

<file path=customXml/item6.xml><?xml version="1.0" encoding="utf-8"?>
<VariableListDefinition name="System" displayName="System" id="74c5637b-64fa-4e6c-80cc-540d1718a6b6" isdomainofvalue="False" dataSourceId="fb9cde0e-232d-4610-9afe-048ab9398242">
  <Variable name="DocumentCustomProperties" type="TABLE" dataFieldId="cc822ffb-6582-4cdc-8e43-f9f67cbff409" isRepeatingTable="True">
    <Variable name="Fund_Name" type="STRING" dataFieldId="1d647d0e-52fb-4384-8e79-6efbc7e6066f">
      <Description>Fund Name</Description>
    </Variable>
  </Variable>
</VariableListDefinition>
</file>

<file path=customXml/item7.xml><?xml version="1.0" encoding="utf-8"?>
<DataSourceInfo>
  <Id>0bc19eee-53d5-4dd4-b117-99648c1633d2</Id>
  <MajorVersion>0</MajorVersion>
  <MinorVersion>1</MinorVersion>
  <DataSourceType>Ad_Hoc</DataSourceType>
  <Name>AD_HOC</Name>
  <Description/>
  <Filter/>
  <DataFields/>
</DataSourceInfo>
</file>

<file path=customXml/item8.xml><?xml version="1.0" encoding="utf-8"?>
<VariableListDefinition name="AD_HOC" displayName="AD_HOC" id="fcfc08bf-2be7-4dba-9323-e9d31e21221b" isdomainofvalue="False" dataSourceId="0bc19eee-53d5-4dd4-b117-99648c1633d2"/>
</file>

<file path=customXml/item9.xml><?xml version="1.0" encoding="utf-8"?>
<Presentation UniqueId="24a2abe0-cfc2-469d-a6cf-f01ee7a65178" MajorVersion="42" MinorVersion="0"/>
</file>

<file path=customXml/itemProps1.xml><?xml version="1.0" encoding="utf-8"?>
<ds:datastoreItem xmlns:ds="http://schemas.openxmlformats.org/officeDocument/2006/customXml" ds:itemID="{2C24DD84-7F67-4C4C-A1B5-48B542183F4F}">
  <ds:schemaRefs>
    <ds:schemaRef ds:uri="http://schemas.microsoft.com/sharepoint/v3/contenttype/forms"/>
  </ds:schemaRefs>
</ds:datastoreItem>
</file>

<file path=customXml/itemProps10.xml><?xml version="1.0" encoding="utf-8"?>
<ds:datastoreItem xmlns:ds="http://schemas.openxmlformats.org/officeDocument/2006/customXml" ds:itemID="{F609329F-88E2-478A-996C-663E4F2CD6FA}">
  <ds:schemaRefs/>
</ds:datastoreItem>
</file>

<file path=customXml/itemProps11.xml><?xml version="1.0" encoding="utf-8"?>
<ds:datastoreItem xmlns:ds="http://schemas.openxmlformats.org/officeDocument/2006/customXml" ds:itemID="{B7B82C54-CE22-4151-9B32-62B5A88A8920}">
  <ds:schemaRefs/>
</ds:datastoreItem>
</file>

<file path=customXml/itemProps12.xml><?xml version="1.0" encoding="utf-8"?>
<ds:datastoreItem xmlns:ds="http://schemas.openxmlformats.org/officeDocument/2006/customXml" ds:itemID="{7683A6AF-A357-417A-8C4E-04E508D8AC5A}">
  <ds:schemaRefs/>
</ds:datastoreItem>
</file>

<file path=customXml/itemProps13.xml><?xml version="1.0" encoding="utf-8"?>
<ds:datastoreItem xmlns:ds="http://schemas.openxmlformats.org/officeDocument/2006/customXml" ds:itemID="{6CC0E402-4905-4866-A39E-6709A3123112}">
  <ds:schemaRefs/>
</ds:datastoreItem>
</file>

<file path=customXml/itemProps14.xml><?xml version="1.0" encoding="utf-8"?>
<ds:datastoreItem xmlns:ds="http://schemas.openxmlformats.org/officeDocument/2006/customXml" ds:itemID="{6B4D5B97-38D3-4D53-A911-97544FB498A8}">
  <ds:schemaRefs/>
</ds:datastoreItem>
</file>

<file path=customXml/itemProps15.xml><?xml version="1.0" encoding="utf-8"?>
<ds:datastoreItem xmlns:ds="http://schemas.openxmlformats.org/officeDocument/2006/customXml" ds:itemID="{00C1748E-4856-4767-9CAD-D1CBE297294D}">
  <ds:schemaRefs/>
</ds:datastoreItem>
</file>

<file path=customXml/itemProps16.xml><?xml version="1.0" encoding="utf-8"?>
<ds:datastoreItem xmlns:ds="http://schemas.openxmlformats.org/officeDocument/2006/customXml" ds:itemID="{5881EF9D-F23E-424B-9DFC-E547645C40B9}">
  <ds:schemaRefs/>
</ds:datastoreItem>
</file>

<file path=customXml/itemProps17.xml><?xml version="1.0" encoding="utf-8"?>
<ds:datastoreItem xmlns:ds="http://schemas.openxmlformats.org/officeDocument/2006/customXml" ds:itemID="{B5F914A1-C462-41CF-9C27-5B647FDD1AE2}">
  <ds:schemaRefs/>
</ds:datastoreItem>
</file>

<file path=customXml/itemProps18.xml><?xml version="1.0" encoding="utf-8"?>
<ds:datastoreItem xmlns:ds="http://schemas.openxmlformats.org/officeDocument/2006/customXml" ds:itemID="{0341CC6B-6653-427E-8952-60A85CAB3CA1}">
  <ds:schemaRefs/>
</ds:datastoreItem>
</file>

<file path=customXml/itemProps19.xml><?xml version="1.0" encoding="utf-8"?>
<ds:datastoreItem xmlns:ds="http://schemas.openxmlformats.org/officeDocument/2006/customXml" ds:itemID="{B48C64F1-7378-47D1-BC98-D8132B3D256E}">
  <ds:schemaRefs/>
</ds:datastoreItem>
</file>

<file path=customXml/itemProps2.xml><?xml version="1.0" encoding="utf-8"?>
<ds:datastoreItem xmlns:ds="http://schemas.openxmlformats.org/officeDocument/2006/customXml" ds:itemID="{4D55876B-87A1-4588-BB02-219B75172578}">
  <ds:schemaRefs>
    <ds:schemaRef ds:uri="http://purl.org/dc/dcmitype/"/>
    <ds:schemaRef ds:uri="http://www.w3.org/XML/1998/namespace"/>
    <ds:schemaRef ds:uri="http://purl.org/dc/elements/1.1/"/>
    <ds:schemaRef ds:uri="1ecd67d1-4421-4312-a239-648a1382d5e1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78d81d28-16f2-4b68-a26f-ae05642c550a"/>
    <ds:schemaRef ds:uri="http://purl.org/dc/terms/"/>
  </ds:schemaRefs>
</ds:datastoreItem>
</file>

<file path=customXml/itemProps20.xml><?xml version="1.0" encoding="utf-8"?>
<ds:datastoreItem xmlns:ds="http://schemas.openxmlformats.org/officeDocument/2006/customXml" ds:itemID="{23E91E0B-4241-44C6-963B-AABF5D2FA0CD}">
  <ds:schemaRefs/>
</ds:datastoreItem>
</file>

<file path=customXml/itemProps3.xml><?xml version="1.0" encoding="utf-8"?>
<ds:datastoreItem xmlns:ds="http://schemas.openxmlformats.org/officeDocument/2006/customXml" ds:itemID="{84B2BD7D-6698-44FD-8230-43FBBD6CCF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81d28-16f2-4b68-a26f-ae05642c550a"/>
    <ds:schemaRef ds:uri="1ecd67d1-4421-4312-a239-648a1382d5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4ECE6EFA-6BEE-45A0-8FC6-C6CA1C869804}">
  <ds:schemaRefs/>
</ds:datastoreItem>
</file>

<file path=customXml/itemProps5.xml><?xml version="1.0" encoding="utf-8"?>
<ds:datastoreItem xmlns:ds="http://schemas.openxmlformats.org/officeDocument/2006/customXml" ds:itemID="{2903364E-300F-4985-8D0B-1DB48F470FA1}">
  <ds:schemaRefs/>
</ds:datastoreItem>
</file>

<file path=customXml/itemProps6.xml><?xml version="1.0" encoding="utf-8"?>
<ds:datastoreItem xmlns:ds="http://schemas.openxmlformats.org/officeDocument/2006/customXml" ds:itemID="{6657A074-BB2B-44B2-9C14-0812E9D216A0}">
  <ds:schemaRefs/>
</ds:datastoreItem>
</file>

<file path=customXml/itemProps7.xml><?xml version="1.0" encoding="utf-8"?>
<ds:datastoreItem xmlns:ds="http://schemas.openxmlformats.org/officeDocument/2006/customXml" ds:itemID="{22E8D364-3F90-414F-B824-7E43229924FA}">
  <ds:schemaRefs/>
</ds:datastoreItem>
</file>

<file path=customXml/itemProps8.xml><?xml version="1.0" encoding="utf-8"?>
<ds:datastoreItem xmlns:ds="http://schemas.openxmlformats.org/officeDocument/2006/customXml" ds:itemID="{23AFCE49-62D1-465C-9894-1BA9B635D878}">
  <ds:schemaRefs/>
</ds:datastoreItem>
</file>

<file path=customXml/itemProps9.xml><?xml version="1.0" encoding="utf-8"?>
<ds:datastoreItem xmlns:ds="http://schemas.openxmlformats.org/officeDocument/2006/customXml" ds:itemID="{66A42465-07C6-4502-B006-CEEA999C9209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9025</TotalTime>
  <Words>683</Words>
  <Application>Microsoft Office PowerPoint</Application>
  <PresentationFormat>Custom</PresentationFormat>
  <Paragraphs>132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Narrow</vt:lpstr>
      <vt:lpstr>Calibri</vt:lpstr>
      <vt:lpstr>Verdana</vt:lpstr>
      <vt:lpstr>M&amp;G RE 2020 v1</vt:lpstr>
      <vt:lpstr>Office Theme</vt:lpstr>
      <vt:lpstr>Building a toolkit for pain Medical management</vt:lpstr>
      <vt:lpstr>What is pain?</vt:lpstr>
      <vt:lpstr>What is pain?</vt:lpstr>
      <vt:lpstr>What do I make of pain?</vt:lpstr>
      <vt:lpstr>Who gets pain?</vt:lpstr>
      <vt:lpstr>Different types of Pain</vt:lpstr>
      <vt:lpstr>There is more than just the pain pathway</vt:lpstr>
      <vt:lpstr>Different types of Pain Medication</vt:lpstr>
      <vt:lpstr>PowerPoint Presentation</vt:lpstr>
      <vt:lpstr>Developing a toolkit for pain</vt:lpstr>
      <vt:lpstr>Summary</vt:lpstr>
      <vt:lpstr>Thank you</vt:lpstr>
    </vt:vector>
  </TitlesOfParts>
  <Company>PGDS (UK ONE)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M&amp;G (Lux) Global Listed Infrastructure Fund</dc:title>
  <dc:subject>Version 1.5</dc:subject>
  <dc:creator>Dionne Powell</dc:creator>
  <cp:lastModifiedBy>Helen Homersham</cp:lastModifiedBy>
  <cp:revision>499</cp:revision>
  <cp:lastPrinted>2018-05-18T14:30:31Z</cp:lastPrinted>
  <dcterms:created xsi:type="dcterms:W3CDTF">2017-11-14T12:56:56Z</dcterms:created>
  <dcterms:modified xsi:type="dcterms:W3CDTF">2021-06-11T17:34:08Z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0x010100CC85347C8BDAAA4D9A24E43D5D16D7E7</vt:lpwstr>
  </property>
  <property fmtid="{D5CDD505-2E9C-101B-9397-08002B2CF9AE}" pid="3" name="MSIP_Label_145b9cce-5262-4471-b691-53ccdbfa697d_Enabled">
    <vt:lpwstr>true</vt:lpwstr>
  </property>
  <property fmtid="{D5CDD505-2E9C-101B-9397-08002B2CF9AE}" pid="4" name="MSIP_Label_145b9cce-5262-4471-b691-53ccdbfa697d_SetDate">
    <vt:lpwstr>2020-10-07T09:07:09Z</vt:lpwstr>
  </property>
  <property fmtid="{D5CDD505-2E9C-101B-9397-08002B2CF9AE}" pid="5" name="MSIP_Label_145b9cce-5262-4471-b691-53ccdbfa697d_Method">
    <vt:lpwstr>Privileged</vt:lpwstr>
  </property>
  <property fmtid="{D5CDD505-2E9C-101B-9397-08002B2CF9AE}" pid="6" name="MSIP_Label_145b9cce-5262-4471-b691-53ccdbfa697d_Name">
    <vt:lpwstr>Not Sensitive</vt:lpwstr>
  </property>
  <property fmtid="{D5CDD505-2E9C-101B-9397-08002B2CF9AE}" pid="7" name="MSIP_Label_145b9cce-5262-4471-b691-53ccdbfa697d_SiteId">
    <vt:lpwstr>aa42167d-6f8d-45ce-b655-d245ef97da66</vt:lpwstr>
  </property>
  <property fmtid="{D5CDD505-2E9C-101B-9397-08002B2CF9AE}" pid="8" name="MSIP_Label_145b9cce-5262-4471-b691-53ccdbfa697d_ActionId">
    <vt:lpwstr>99fe9061-0cfd-48a6-8c9b-40bd2afa3547</vt:lpwstr>
  </property>
  <property fmtid="{D5CDD505-2E9C-101B-9397-08002B2CF9AE}" pid="9" name="MSIP_Label_145b9cce-5262-4471-b691-53ccdbfa697d_ContentBits">
    <vt:lpwstr>0</vt:lpwstr>
  </property>
</Properties>
</file>