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3">
  <p:sldMasterIdLst>
    <p:sldMasterId id="2147483776" r:id="rId21"/>
  </p:sldMasterIdLst>
  <p:notesMasterIdLst>
    <p:notesMasterId r:id="rId32"/>
  </p:notesMasterIdLst>
  <p:handoutMasterIdLst>
    <p:handoutMasterId r:id="rId33"/>
  </p:handoutMasterIdLst>
  <p:sldIdLst>
    <p:sldId id="3568" r:id="rId22"/>
    <p:sldId id="3576" r:id="rId23"/>
    <p:sldId id="3578" r:id="rId24"/>
    <p:sldId id="3575" r:id="rId25"/>
    <p:sldId id="3577" r:id="rId26"/>
    <p:sldId id="3572" r:id="rId27"/>
    <p:sldId id="3571" r:id="rId28"/>
    <p:sldId id="3574" r:id="rId29"/>
    <p:sldId id="3573" r:id="rId30"/>
    <p:sldId id="3561" r:id="rId31"/>
  </p:sldIdLst>
  <p:sldSz cx="12168188" cy="6858000"/>
  <p:notesSz cx="6669088" cy="9872663"/>
  <p:custDataLst>
    <p:custData r:id="rId6"/>
    <p:custData r:id="rId13"/>
    <p:custData r:id="rId14"/>
    <p:custData r:id="rId2"/>
    <p:custData r:id="rId8"/>
    <p:custData r:id="rId17"/>
    <p:custData r:id="rId9"/>
    <p:custData r:id="rId19"/>
    <p:custData r:id="rId3"/>
    <p:custData r:id="rId11"/>
    <p:custData r:id="rId5"/>
    <p:custData r:id="rId18"/>
    <p:custData r:id="rId15"/>
    <p:custData r:id="rId7"/>
    <p:custData r:id="rId16"/>
    <p:custData r:id="rId20"/>
    <p:custData r:id="rId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608899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1217798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826697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2435596" algn="l" rtl="0" eaLnBrk="0" fontAlgn="base" hangingPunct="0">
      <a:spcBef>
        <a:spcPct val="0"/>
      </a:spcBef>
      <a:spcAft>
        <a:spcPct val="0"/>
      </a:spcAft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3044495" algn="l" defTabSz="1217798" rtl="0" eaLnBrk="1" latinLnBrk="0" hangingPunct="1"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3653394" algn="l" defTabSz="1217798" rtl="0" eaLnBrk="1" latinLnBrk="0" hangingPunct="1"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4262293" algn="l" defTabSz="1217798" rtl="0" eaLnBrk="1" latinLnBrk="0" hangingPunct="1"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4871192" algn="l" defTabSz="1217798" rtl="0" eaLnBrk="1" latinLnBrk="0" hangingPunct="1">
      <a:defRPr sz="1600" i="1"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_LISTI" id="{ECB1B3F7-DA77-4E7D-B3E4-703BEABD6608}">
          <p14:sldIdLst>
            <p14:sldId id="3568"/>
            <p14:sldId id="3576"/>
            <p14:sldId id="3578"/>
            <p14:sldId id="3575"/>
            <p14:sldId id="3577"/>
            <p14:sldId id="3572"/>
            <p14:sldId id="3571"/>
            <p14:sldId id="3574"/>
            <p14:sldId id="3573"/>
            <p14:sldId id="3561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pos="4256" userDrawn="1">
          <p15:clr>
            <a:srgbClr val="A4A3A4"/>
          </p15:clr>
        </p15:guide>
        <p15:guide id="6" orient="horz" pos="3912" userDrawn="1">
          <p15:clr>
            <a:srgbClr val="A4A3A4"/>
          </p15:clr>
        </p15:guide>
        <p15:guide id="7" orient="horz" pos="3612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1" pos="7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Lau" initials="CL" lastIdx="3" clrIdx="0"/>
  <p:cmAuthor id="1" name="Sam Vergara" initials="SV" lastIdx="1" clrIdx="1">
    <p:extLst>
      <p:ext uri="{19B8F6BF-5375-455C-9EA6-DF929625EA0E}">
        <p15:presenceInfo xmlns:p15="http://schemas.microsoft.com/office/powerpoint/2012/main" userId="S-1-5-21-1018637761-2732233460-2423683556-6149" providerId="AD"/>
      </p:ext>
    </p:extLst>
  </p:cmAuthor>
  <p:cmAuthor id="2" name="Wreford, Lara" initials="WL" lastIdx="2" clrIdx="2">
    <p:extLst>
      <p:ext uri="{19B8F6BF-5375-455C-9EA6-DF929625EA0E}">
        <p15:presenceInfo xmlns:p15="http://schemas.microsoft.com/office/powerpoint/2012/main" userId="S::lara.wreford@mandg.com::e421f2b3-b119-4b6f-9c2d-319918a621e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43C"/>
    <a:srgbClr val="5B973E"/>
    <a:srgbClr val="DFE9E9"/>
    <a:srgbClr val="FFCC33"/>
    <a:srgbClr val="52682F"/>
    <a:srgbClr val="D9D9AA"/>
    <a:srgbClr val="4B4B6E"/>
    <a:srgbClr val="8C1E28"/>
    <a:srgbClr val="8C282D"/>
    <a:srgbClr val="8C2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9" autoAdjust="0"/>
    <p:restoredTop sz="94303" autoAdjust="0"/>
  </p:normalViewPr>
  <p:slideViewPr>
    <p:cSldViewPr snapToGrid="0" showGuides="1">
      <p:cViewPr varScale="1">
        <p:scale>
          <a:sx n="62" d="100"/>
          <a:sy n="62" d="100"/>
        </p:scale>
        <p:origin x="752" y="56"/>
      </p:cViewPr>
      <p:guideLst>
        <p:guide orient="horz" pos="4256"/>
        <p:guide orient="horz" pos="3912"/>
        <p:guide orient="horz" pos="3612"/>
        <p:guide orient="horz"/>
        <p:guide pos="739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3306" y="-11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5.xml"/><Relationship Id="rId21" Type="http://schemas.openxmlformats.org/officeDocument/2006/relationships/slideMaster" Target="slideMasters/slideMaster1.xml"/><Relationship Id="rId34" Type="http://schemas.openxmlformats.org/officeDocument/2006/relationships/commentAuthors" Target="commentAuthor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presProps" Target="pres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108" cy="49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0" tIns="47764" rIns="95530" bIns="47764" numCol="1" anchor="t" anchorCtr="0" compatLnSpc="1">
            <a:prstTxWarp prst="textNoShape">
              <a:avLst/>
            </a:prstTxWarp>
          </a:bodyPr>
          <a:lstStyle>
            <a:lvl1pPr defTabSz="955675">
              <a:defRPr sz="13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988" y="1"/>
            <a:ext cx="2889107" cy="49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0" tIns="47764" rIns="95530" bIns="4776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139"/>
            <a:ext cx="2889108" cy="49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0" tIns="47764" rIns="95530" bIns="47764" numCol="1" anchor="b" anchorCtr="0" compatLnSpc="1">
            <a:prstTxWarp prst="textNoShape">
              <a:avLst/>
            </a:prstTxWarp>
          </a:bodyPr>
          <a:lstStyle>
            <a:lvl1pPr defTabSz="955675">
              <a:defRPr sz="13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988" y="9380139"/>
            <a:ext cx="2889107" cy="49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30" tIns="47764" rIns="95530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i="0">
                <a:solidFill>
                  <a:schemeClr val="tx1"/>
                </a:solidFill>
              </a:defRPr>
            </a:lvl1pPr>
          </a:lstStyle>
          <a:p>
            <a:fld id="{2C704F7B-015A-473E-A786-079523C348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78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108" cy="51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49" tIns="44425" rIns="88849" bIns="44425" numCol="1" anchor="t" anchorCtr="0" compatLnSpc="1">
            <a:prstTxWarp prst="textNoShape">
              <a:avLst/>
            </a:prstTxWarp>
          </a:bodyPr>
          <a:lstStyle>
            <a:lvl1pPr defTabSz="889000">
              <a:defRPr sz="8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56620" y="1"/>
            <a:ext cx="2890665" cy="51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49" tIns="44425" rIns="88849" bIns="44425" numCol="1" anchor="t" anchorCtr="0" compatLnSpc="1">
            <a:prstTxWarp prst="textNoShape">
              <a:avLst/>
            </a:prstTxWarp>
          </a:bodyPr>
          <a:lstStyle>
            <a:lvl1pPr algn="r" defTabSz="889000">
              <a:defRPr sz="8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275" y="738188"/>
            <a:ext cx="6570663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22988" y="4944232"/>
            <a:ext cx="5309417" cy="418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49" tIns="44425" rIns="88849" bIns="44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77884" y="9593257"/>
            <a:ext cx="705535" cy="216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849" tIns="44425" rIns="88849" bIns="44425" numCol="1" anchor="b" anchorCtr="0" compatLnSpc="1">
            <a:prstTxWarp prst="textNoShape">
              <a:avLst/>
            </a:prstTxWarp>
          </a:bodyPr>
          <a:lstStyle>
            <a:lvl1pPr algn="ctr" defTabSz="889000">
              <a:defRPr sz="800" i="0">
                <a:solidFill>
                  <a:schemeClr val="tx1"/>
                </a:solidFill>
              </a:defRPr>
            </a:lvl1pPr>
          </a:lstStyle>
          <a:p>
            <a:fld id="{37955F3F-D304-4C54-8F34-545DF52D31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703986" y="4601671"/>
            <a:ext cx="458459" cy="21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8900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444500" defTabSz="88900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889000" defTabSz="8890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333500" defTabSz="8890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1778000" defTabSz="8890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2352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6924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149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6068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z="1400" b="1" i="0">
                <a:solidFill>
                  <a:srgbClr val="000000"/>
                </a:solidFill>
                <a:latin typeface="Arial Narrow" pitchFamily="34" charset="0"/>
              </a:rPr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1912377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905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3810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5715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7620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4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27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9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89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1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1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3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6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55F3F-D304-4C54-8F34-545DF52D31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6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1E7A50-8893-4C5B-A9B9-9A1304A9C667}"/>
              </a:ext>
            </a:extLst>
          </p:cNvPr>
          <p:cNvSpPr/>
          <p:nvPr userDrawn="1"/>
        </p:nvSpPr>
        <p:spPr>
          <a:xfrm>
            <a:off x="0" y="0"/>
            <a:ext cx="12168188" cy="6858000"/>
          </a:xfrm>
          <a:prstGeom prst="rect">
            <a:avLst/>
          </a:prstGeom>
          <a:solidFill>
            <a:schemeClr val="tx2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33ED1-6E34-4BB8-9242-AD8B5B11E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188" y="1520825"/>
            <a:ext cx="9126538" cy="68103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5E64D-F1ED-477A-8D24-57C12EB47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2443957"/>
            <a:ext cx="912653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33BC65-92B2-4F72-ADC4-BF70D6922AB1}"/>
              </a:ext>
            </a:extLst>
          </p:cNvPr>
          <p:cNvGrpSpPr/>
          <p:nvPr userDrawn="1"/>
        </p:nvGrpSpPr>
        <p:grpSpPr>
          <a:xfrm>
            <a:off x="10036968" y="4301291"/>
            <a:ext cx="1866677" cy="2103206"/>
            <a:chOff x="10036968" y="4301291"/>
            <a:chExt cx="1866677" cy="2103206"/>
          </a:xfrm>
        </p:grpSpPr>
        <p:pic>
          <p:nvPicPr>
            <p:cNvPr id="9" name="Picture 8" descr="Logo, company name&#10;&#10;Description automatically generated">
              <a:extLst>
                <a:ext uri="{FF2B5EF4-FFF2-40B4-BE49-F238E27FC236}">
                  <a16:creationId xmlns:a16="http://schemas.microsoft.com/office/drawing/2014/main" id="{A5165815-F6B8-4DA7-8E51-4EAB2EA16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9829" y="4301291"/>
              <a:ext cx="1771809" cy="1118454"/>
            </a:xfrm>
            <a:prstGeom prst="rect">
              <a:avLst/>
            </a:prstGeom>
          </p:spPr>
        </p:pic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0FE8894E-E920-410C-BDD2-F8338CEBD2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6968" y="5565845"/>
              <a:ext cx="1866677" cy="8386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75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ED3EE9-D70D-4DB8-92B2-F15BD5C639FC}"/>
              </a:ext>
            </a:extLst>
          </p:cNvPr>
          <p:cNvSpPr/>
          <p:nvPr userDrawn="1"/>
        </p:nvSpPr>
        <p:spPr>
          <a:xfrm>
            <a:off x="0" y="0"/>
            <a:ext cx="12168188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86000">
                <a:srgbClr val="FF143C"/>
              </a:gs>
            </a:gsLst>
            <a:path path="circle">
              <a:fillToRect l="50000" t="50000" r="50000" b="50000"/>
            </a:path>
          </a:gra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18C04-E983-024A-9293-5231BEAE1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8" y="2806394"/>
            <a:ext cx="9013647" cy="535531"/>
          </a:xfrm>
        </p:spPr>
        <p:txBody>
          <a:bodyPr wrap="square" anchor="b" anchorCtr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Divider page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5F2E4-AC1B-7643-AB96-1C39DC2994C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7188" y="3375369"/>
            <a:ext cx="9013647" cy="461665"/>
          </a:xfr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6286" indent="0">
              <a:buNone/>
              <a:defRPr sz="1996">
                <a:solidFill>
                  <a:schemeClr val="tx1">
                    <a:tint val="75000"/>
                  </a:schemeClr>
                </a:solidFill>
              </a:defRPr>
            </a:lvl2pPr>
            <a:lvl3pPr marL="912571" indent="0">
              <a:buNone/>
              <a:defRPr sz="1796">
                <a:solidFill>
                  <a:schemeClr val="tx1">
                    <a:tint val="75000"/>
                  </a:schemeClr>
                </a:solidFill>
              </a:defRPr>
            </a:lvl3pPr>
            <a:lvl4pPr marL="1368857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4pPr>
            <a:lvl5pPr marL="1825142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5pPr>
            <a:lvl6pPr marL="2281428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6pPr>
            <a:lvl7pPr marL="2737714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7pPr>
            <a:lvl8pPr marL="3193999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8pPr>
            <a:lvl9pPr marL="3650285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Use for subheading (or delete)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C751E150-D939-4154-9CF1-45F6484F30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831" y="2871789"/>
            <a:ext cx="1198348" cy="617065"/>
          </a:xfrm>
          <a:prstGeom prst="rect">
            <a:avLst/>
          </a:prstGeom>
        </p:spPr>
      </p:pic>
      <p:pic>
        <p:nvPicPr>
          <p:cNvPr id="6" name="Graphic 5" hidden="1">
            <a:extLst>
              <a:ext uri="{FF2B5EF4-FFF2-40B4-BE49-F238E27FC236}">
                <a16:creationId xmlns:a16="http://schemas.microsoft.com/office/drawing/2014/main" id="{2FE5E2CB-FDAD-4416-9517-DA3DD1BFAA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209" y="2874963"/>
            <a:ext cx="1738997" cy="63360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D54BA02-C3B7-4726-8A62-33D0B3B8D06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700" y="5923389"/>
            <a:ext cx="1296988" cy="8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9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252-766F-3141-B54F-24406F7A9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98" y="173907"/>
            <a:ext cx="11449231" cy="504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2310A-30EB-B54A-B6E7-17AD665FB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98" y="1520825"/>
            <a:ext cx="11449233" cy="46228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AF5F0-9FD3-D54B-A46A-6FBD2BBC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246A1A-A3F3-4A2C-8663-8A4F81DCB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659" y="763240"/>
            <a:ext cx="11448871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5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674AF5F-D827-433F-B409-7EAB5EA9E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298" y="6539296"/>
            <a:ext cx="9528578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798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CEBA13-167F-4FA0-A973-7014F99D5E28}"/>
              </a:ext>
            </a:extLst>
          </p:cNvPr>
          <p:cNvCxnSpPr/>
          <p:nvPr userDrawn="1"/>
        </p:nvCxnSpPr>
        <p:spPr>
          <a:xfrm>
            <a:off x="359298" y="1333500"/>
            <a:ext cx="114723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C4D24A-8CEF-4B88-A5C1-6EF38447020F}"/>
              </a:ext>
            </a:extLst>
          </p:cNvPr>
          <p:cNvCxnSpPr>
            <a:cxnSpLocks/>
          </p:cNvCxnSpPr>
          <p:nvPr userDrawn="1"/>
        </p:nvCxnSpPr>
        <p:spPr>
          <a:xfrm>
            <a:off x="359298" y="6723063"/>
            <a:ext cx="978482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51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98" y="182322"/>
            <a:ext cx="11450792" cy="504000"/>
          </a:xfrm>
        </p:spPr>
        <p:txBody>
          <a:bodyPr/>
          <a:lstStyle>
            <a:lvl1pPr marL="0" marR="0" indent="0" algn="l" defTabSz="9125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98" y="1520825"/>
            <a:ext cx="5637656" cy="46228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925" y="1520825"/>
            <a:ext cx="5605604" cy="46228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32196A7-D303-4F40-9667-F41D4F1E8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659" y="763200"/>
            <a:ext cx="11448871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5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D14F979-FBDD-4636-89FF-6CF9A83911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188" y="6532125"/>
            <a:ext cx="9528554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798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A1E3AA-CCF2-491F-9974-EE696F853663}"/>
              </a:ext>
            </a:extLst>
          </p:cNvPr>
          <p:cNvCxnSpPr/>
          <p:nvPr userDrawn="1"/>
        </p:nvCxnSpPr>
        <p:spPr>
          <a:xfrm>
            <a:off x="5996954" y="1330859"/>
            <a:ext cx="20597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7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eft H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98" y="167519"/>
            <a:ext cx="11449231" cy="504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B397-8663-3A48-AD9C-349EE7D16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98" y="1520826"/>
            <a:ext cx="5637656" cy="4622800"/>
          </a:xfrm>
        </p:spPr>
        <p:txBody>
          <a:bodyPr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C87945EA-7622-41C2-8FD2-67CFD8396DB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2924" y="1520825"/>
            <a:ext cx="5605605" cy="4625150"/>
          </a:xfrm>
        </p:spPr>
        <p:txBody>
          <a:bodyPr/>
          <a:lstStyle/>
          <a:p>
            <a:r>
              <a:rPr lang="en-GB" noProof="0" dirty="0"/>
              <a:t>Click icon to add chart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1998156-13D7-45B8-84F2-EF3B7AE04C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659" y="763200"/>
            <a:ext cx="11448871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5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B02757-C0CA-4902-9E0E-797871BAEF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188" y="6530224"/>
            <a:ext cx="9528554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798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83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Left Hand Sub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1F9F-C6EC-B848-A93F-DDD845C53D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98" y="178402"/>
            <a:ext cx="11449231" cy="504000"/>
          </a:xfrm>
        </p:spPr>
        <p:txBody>
          <a:bodyPr/>
          <a:lstStyle>
            <a:lvl1pPr marL="0" marR="0" indent="0" algn="l" defTabSz="912571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Click to edit title of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BD698-77A6-AD4C-890D-FCF16F15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925" y="1520825"/>
            <a:ext cx="5605604" cy="4111749"/>
          </a:xfrm>
          <a:solidFill>
            <a:srgbClr val="DDE0E3"/>
          </a:solidFill>
        </p:spPr>
        <p:txBody>
          <a:bodyPr lIns="144000" tIns="144000" rIns="144000" bIns="144000"/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50AC2-FBAD-D24C-831A-8FF99054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4B0CF9-8601-4195-AE40-924B29865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98" y="1520825"/>
            <a:ext cx="5637656" cy="4105975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1A2CAAF-8A41-4EB9-BE1B-E6644B48E0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9659" y="763200"/>
            <a:ext cx="11448871" cy="40912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395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E9E4EE6-9531-43E0-8942-A6B106043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98" y="6534698"/>
            <a:ext cx="9528554" cy="152400"/>
          </a:xfrm>
        </p:spPr>
        <p:txBody>
          <a:bodyPr tIns="0" rIns="0" bIns="0" anchor="b" anchorCtr="0"/>
          <a:lstStyle>
            <a:lvl1pPr marL="0" indent="0">
              <a:spcBef>
                <a:spcPts val="0"/>
              </a:spcBef>
              <a:buNone/>
              <a:defRPr sz="798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4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9E97-B529-354D-BF51-D128F7F1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89325"/>
            <a:ext cx="11449231" cy="50400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GB" dirty="0"/>
              <a:t>Click to edit title of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FCB707-C38E-4645-AA0F-97BD7E3F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298" y="1520825"/>
            <a:ext cx="11449233" cy="46228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B17D4-E0AB-5B4C-B4F1-821FA8089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575" y="-4725"/>
            <a:ext cx="349954" cy="3444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98">
                <a:solidFill>
                  <a:schemeClr val="bg2"/>
                </a:solidFill>
              </a:defRPr>
            </a:lvl1pPr>
          </a:lstStyle>
          <a:p>
            <a:fld id="{27B5AB01-F165-584F-9D0C-FD8A47F7A7C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CF86485-8D5C-453B-B28A-0D711C9D5E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14" y="5910727"/>
            <a:ext cx="1331396" cy="8404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391F5F-88C6-46B8-B2B3-2E3B5EB695D7}"/>
              </a:ext>
            </a:extLst>
          </p:cNvPr>
          <p:cNvCxnSpPr/>
          <p:nvPr userDrawn="1"/>
        </p:nvCxnSpPr>
        <p:spPr>
          <a:xfrm>
            <a:off x="359298" y="1333500"/>
            <a:ext cx="114723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92A8DC-4F12-407E-B62C-67DF8A8E97CC}"/>
              </a:ext>
            </a:extLst>
          </p:cNvPr>
          <p:cNvCxnSpPr>
            <a:cxnSpLocks/>
          </p:cNvCxnSpPr>
          <p:nvPr userDrawn="1"/>
        </p:nvCxnSpPr>
        <p:spPr>
          <a:xfrm>
            <a:off x="359298" y="6723063"/>
            <a:ext cx="9784827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A2EDD2D-52CA-4CE0-825E-AAC9FB153842}"/>
              </a:ext>
            </a:extLst>
          </p:cNvPr>
          <p:cNvSpPr txBox="1"/>
          <p:nvPr userDrawn="1"/>
        </p:nvSpPr>
        <p:spPr>
          <a:xfrm>
            <a:off x="359298" y="6531651"/>
            <a:ext cx="1716833" cy="1485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en-GB" sz="1000" i="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www.nass.co.uk</a:t>
            </a:r>
          </a:p>
        </p:txBody>
      </p:sp>
    </p:spTree>
    <p:extLst>
      <p:ext uri="{BB962C8B-B14F-4D97-AF65-F5344CB8AC3E}">
        <p14:creationId xmlns:p14="http://schemas.microsoft.com/office/powerpoint/2010/main" val="124635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79" r:id="rId2"/>
    <p:sldLayoutId id="2147483785" r:id="rId3"/>
    <p:sldLayoutId id="2147483790" r:id="rId4"/>
    <p:sldLayoutId id="2147483793" r:id="rId5"/>
    <p:sldLayoutId id="2147483794" r:id="rId6"/>
  </p:sldLayoutIdLst>
  <p:hf hdr="0" dt="0"/>
  <p:txStyles>
    <p:titleStyle>
      <a:lvl1pPr algn="l" defTabSz="912571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7964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SzPct val="130000"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35928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bg2"/>
        </a:buClr>
        <a:buFont typeface="Verdana" panose="020B0604030504040204" pitchFamily="34" charset="0"/>
        <a:buChar char="–"/>
        <a:tabLst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53892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718560" indent="-179640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898200" indent="-179029" algn="l" defTabSz="912571" rtl="0" eaLnBrk="1" latinLnBrk="0" hangingPunct="1">
        <a:lnSpc>
          <a:spcPct val="100000"/>
        </a:lnSpc>
        <a:spcBef>
          <a:spcPts val="800"/>
        </a:spcBef>
        <a:spcAft>
          <a:spcPts val="1600"/>
        </a:spcAft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09571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965856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422142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878428" indent="-228143" algn="l" defTabSz="9125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1pPr>
      <a:lvl2pPr marL="456286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912571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3pPr>
      <a:lvl4pPr marL="1368857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4pPr>
      <a:lvl5pPr marL="1825142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5pPr>
      <a:lvl6pPr marL="2281428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737714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3193999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650285" algn="l" defTabSz="912571" rtl="0" eaLnBrk="1" latinLnBrk="0" hangingPunct="1"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7453">
          <p15:clr>
            <a:srgbClr val="A4A3A4"/>
          </p15:clr>
        </p15:guide>
        <p15:guide id="16" orient="horz" pos="164" userDrawn="1">
          <p15:clr>
            <a:srgbClr val="A4A3A4"/>
          </p15:clr>
        </p15:guide>
        <p15:guide id="18" orient="horz" pos="550" userDrawn="1">
          <p15:clr>
            <a:srgbClr val="A4A3A4"/>
          </p15:clr>
        </p15:guide>
        <p15:guide id="19" orient="horz" pos="4235">
          <p15:clr>
            <a:srgbClr val="A4A3A4"/>
          </p15:clr>
        </p15:guide>
        <p15:guide id="20" pos="225">
          <p15:clr>
            <a:srgbClr val="A4A3A4"/>
          </p15:clr>
        </p15:guide>
        <p15:guide id="21" orient="horz" pos="3936">
          <p15:clr>
            <a:srgbClr val="A4A3A4"/>
          </p15:clr>
        </p15:guide>
        <p15:guide id="24" orient="horz" pos="709" userDrawn="1">
          <p15:clr>
            <a:srgbClr val="A4A3A4"/>
          </p15:clr>
        </p15:guide>
        <p15:guide id="25" orient="horz" pos="958" userDrawn="1">
          <p15:clr>
            <a:srgbClr val="A4A3A4"/>
          </p15:clr>
        </p15:guide>
        <p15:guide id="29" orient="horz" pos="36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AB8EBF-2093-4C91-BD7D-7200A124A9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Dealing with Night Time Pain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0169AD8-0583-4BA2-B877-A55D9C76B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188" y="2443957"/>
            <a:ext cx="9126538" cy="3124636"/>
          </a:xfrm>
        </p:spPr>
        <p:txBody>
          <a:bodyPr/>
          <a:lstStyle/>
          <a:p>
            <a:r>
              <a:rPr lang="en-GB" dirty="0"/>
              <a:t>Emily Clarke</a:t>
            </a:r>
          </a:p>
          <a:p>
            <a:r>
              <a:rPr lang="en-GB" dirty="0"/>
              <a:t>Physiotherapist Specialised in </a:t>
            </a:r>
            <a:r>
              <a:rPr lang="en-GB" dirty="0" err="1"/>
              <a:t>Spondyloarthritis</a:t>
            </a:r>
            <a:endParaRPr lang="en-GB" dirty="0"/>
          </a:p>
          <a:p>
            <a:br>
              <a:rPr lang="en-GB" dirty="0"/>
            </a:br>
            <a:r>
              <a:rPr lang="en-GB" dirty="0"/>
              <a:t>June 2021</a:t>
            </a:r>
          </a:p>
        </p:txBody>
      </p:sp>
    </p:spTree>
    <p:extLst>
      <p:ext uri="{BB962C8B-B14F-4D97-AF65-F5344CB8AC3E}">
        <p14:creationId xmlns:p14="http://schemas.microsoft.com/office/powerpoint/2010/main" val="244303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BBD728-8056-41DD-B94B-3CAF1D5D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8402"/>
            <a:ext cx="11449231" cy="104702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Further resources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CAB924-76FD-4339-8906-DF05070C21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Exercises:</a:t>
            </a:r>
          </a:p>
          <a:p>
            <a:pPr marL="0" indent="0">
              <a:buNone/>
            </a:pPr>
            <a:r>
              <a:rPr lang="en-GB" dirty="0"/>
              <a:t>www.</a:t>
            </a:r>
            <a:r>
              <a:rPr lang="en-GB" sz="2000" dirty="0"/>
              <a:t>nass.co.uk/managing-my-as/exercise/stretches-for-your-daily-life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3A36-4DB8-4610-AD75-486A4B6D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10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A947B-7C63-4017-9228-91CA5CD6F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904" y="1520825"/>
            <a:ext cx="5637656" cy="41059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Sleep Hygiene:</a:t>
            </a:r>
          </a:p>
          <a:p>
            <a:pPr marL="457200" lvl="1" indent="0">
              <a:buNone/>
            </a:pPr>
            <a:r>
              <a:rPr lang="en-GB" dirty="0"/>
              <a:t>www.sleepfoundation.org</a:t>
            </a:r>
          </a:p>
          <a:p>
            <a:pPr marL="457200" lvl="1" indent="0">
              <a:buNone/>
            </a:pPr>
            <a:r>
              <a:rPr lang="en-GB" dirty="0"/>
              <a:t>www. sleepcouncil.org.uk</a:t>
            </a:r>
          </a:p>
          <a:p>
            <a:pPr marL="457200" lvl="1" indent="0">
              <a:buNone/>
            </a:pPr>
            <a:r>
              <a:rPr lang="en-GB" dirty="0"/>
              <a:t>www.sleepio.com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Sleep and Arthritis:</a:t>
            </a:r>
          </a:p>
          <a:p>
            <a:pPr marL="0" indent="0">
              <a:buNone/>
            </a:pPr>
            <a:r>
              <a:rPr lang="en-GB" sz="1800" dirty="0"/>
              <a:t>www.versusarthritis.org/news/2021/february/top-tips-for-good-sleep/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A16ECE-16E6-41B0-8FE9-E2DBEF21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570" y="3429000"/>
            <a:ext cx="944962" cy="951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01358C-51C9-4F67-8DDA-438A7B697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468" y="3435096"/>
            <a:ext cx="944962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0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66FC27-2A56-47FD-9740-6E23EAC2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3906"/>
            <a:ext cx="11449231" cy="900901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Why do you get pain at night?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AD11AC-4898-426F-8C95-88B9D293A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 Muscle tightness</a:t>
            </a:r>
          </a:p>
          <a:p>
            <a:pPr lvl="1"/>
            <a:r>
              <a:rPr lang="en-GB" dirty="0"/>
              <a:t> Inflammation and joint stiffness</a:t>
            </a:r>
          </a:p>
          <a:p>
            <a:pPr lvl="1"/>
            <a:r>
              <a:rPr lang="en-GB" dirty="0"/>
              <a:t> Those with AS shown to move around more at night than controls </a:t>
            </a:r>
            <a:r>
              <a:rPr lang="en-GB" baseline="30000" dirty="0"/>
              <a:t>1</a:t>
            </a:r>
          </a:p>
          <a:p>
            <a:pPr lvl="1"/>
            <a:endParaRPr lang="en-GB" baseline="30000" dirty="0"/>
          </a:p>
          <a:p>
            <a:r>
              <a:rPr lang="en-GB" dirty="0"/>
              <a:t>Pressure on sore joints, ?impingement of nerves/tissues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dirty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Am I waking because of pain or just noticing the pain because I am awake?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GB" dirty="0"/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r>
              <a:rPr lang="en-GB" sz="800" dirty="0"/>
              <a:t>				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928F-EB4A-41FA-B9C0-E79B9597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B6F1E9C-03A2-4836-A680-E49EFBBAACC4}"/>
              </a:ext>
            </a:extLst>
          </p:cNvPr>
          <p:cNvSpPr txBox="1">
            <a:spLocks/>
          </p:cNvSpPr>
          <p:nvPr/>
        </p:nvSpPr>
        <p:spPr>
          <a:xfrm>
            <a:off x="1689652" y="6406617"/>
            <a:ext cx="8198223" cy="3170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798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GB" sz="800" dirty="0"/>
              <a:t>1. </a:t>
            </a:r>
            <a:r>
              <a:rPr lang="en-GB" sz="800" dirty="0" err="1"/>
              <a:t>Abdulaziez</a:t>
            </a:r>
            <a:r>
              <a:rPr lang="en-GB" sz="800" dirty="0"/>
              <a:t> O and Asaad T. </a:t>
            </a:r>
            <a:r>
              <a:rPr lang="en-GB" sz="800" i="1" dirty="0"/>
              <a:t>The Egyptian Rheumatologist. </a:t>
            </a:r>
            <a:r>
              <a:rPr lang="en-GB" sz="800" dirty="0"/>
              <a:t>2012. 34:59-65</a:t>
            </a:r>
          </a:p>
          <a:p>
            <a:pPr algn="ctr" fontAlgn="auto"/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073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BBD728-8056-41DD-B94B-3CAF1D5D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8401"/>
            <a:ext cx="11449231" cy="993925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The effects of night pain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3A36-4DB8-4610-AD75-486A4B6D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A947B-7C63-4017-9228-91CA5CD6F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9298" y="1520825"/>
            <a:ext cx="6393194" cy="4105975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Night Pain is highly associated with poor sleep in Axial SpA</a:t>
            </a:r>
            <a:r>
              <a:rPr lang="en-GB" baseline="30000" dirty="0"/>
              <a:t>1</a:t>
            </a:r>
            <a:r>
              <a:rPr lang="en-GB" dirty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Poor sleep is associated with higher disease activity, lower mood and lower quality of life</a:t>
            </a:r>
            <a:r>
              <a:rPr lang="en-GB" baseline="30000" dirty="0"/>
              <a:t>2 </a:t>
            </a:r>
            <a:r>
              <a:rPr lang="en-GB" dirty="0"/>
              <a:t>. Which comes first?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GB" dirty="0"/>
              <a:t>Be aware of your mental and emotional health as well as treating the pain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Try to maintain good sleep hygiene</a:t>
            </a:r>
          </a:p>
          <a:p>
            <a:pPr lvl="1">
              <a:buClr>
                <a:schemeClr val="accent6">
                  <a:lumMod val="75000"/>
                </a:schemeClr>
              </a:buClr>
            </a:pPr>
            <a:r>
              <a:rPr lang="en-GB" dirty="0"/>
              <a:t>Be aware of falling into poor sleep routines</a:t>
            </a: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D42D77-4030-4645-970A-E927F6975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24" y="1520825"/>
            <a:ext cx="4303651" cy="4111252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3C37890-AA8E-4732-8F41-0CC3D8C21FDD}"/>
              </a:ext>
            </a:extLst>
          </p:cNvPr>
          <p:cNvSpPr txBox="1">
            <a:spLocks/>
          </p:cNvSpPr>
          <p:nvPr/>
        </p:nvSpPr>
        <p:spPr>
          <a:xfrm>
            <a:off x="2715065" y="6143626"/>
            <a:ext cx="7172810" cy="54806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798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fontAlgn="auto">
              <a:buAutoNum type="arabicPeriod"/>
            </a:pPr>
            <a:r>
              <a:rPr lang="en-GB" i="0" dirty="0"/>
              <a:t>Li et al.. Arthritis Research Therapy. 2012 14:R215</a:t>
            </a:r>
          </a:p>
          <a:p>
            <a:pPr marL="228600" indent="-228600" fontAlgn="auto">
              <a:buAutoNum type="arabicPeriod"/>
            </a:pPr>
            <a:r>
              <a:rPr lang="en-GB" i="0" dirty="0" err="1"/>
              <a:t>Wadeley</a:t>
            </a:r>
            <a:r>
              <a:rPr lang="en-GB" i="0" dirty="0"/>
              <a:t> et al. Clinical Rheumatology. 2018. 37(4):1045-1052</a:t>
            </a:r>
          </a:p>
          <a:p>
            <a:pPr fontAlgn="auto"/>
            <a:r>
              <a:rPr lang="en-GB" i="0" dirty="0">
                <a:solidFill>
                  <a:schemeClr val="accent6">
                    <a:lumMod val="75000"/>
                  </a:schemeClr>
                </a:solidFill>
              </a:rPr>
              <a:t>Figure 1</a:t>
            </a:r>
            <a:r>
              <a:rPr lang="en-GB" i="0" dirty="0"/>
              <a:t>: www.practicalpainmanagement.com/pain/other/co-morbidities/sleep-wake-disorders-chronic-pain-reciprocal-interactive-effect</a:t>
            </a:r>
          </a:p>
        </p:txBody>
      </p:sp>
    </p:spTree>
    <p:extLst>
      <p:ext uri="{BB962C8B-B14F-4D97-AF65-F5344CB8AC3E}">
        <p14:creationId xmlns:p14="http://schemas.microsoft.com/office/powerpoint/2010/main" val="412632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66FC27-2A56-47FD-9740-6E23EAC2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3906"/>
            <a:ext cx="11449231" cy="900901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Explore pain relief: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AD11AC-4898-426F-8C95-88B9D293A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 Massage/ acupressure for muscle tightness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 Hot/ cold packs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 TENS therapy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 Electric blanket (don’t leave it on overnight!)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 Activity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179640" lvl="1" indent="0">
              <a:buNone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928F-EB4A-41FA-B9C0-E79B9597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656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AFDB-FF05-4B7E-8A37-4E5BF2F6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3907"/>
            <a:ext cx="11449231" cy="951248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Stay 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6C791-28B4-4C1B-9151-BC007A6CC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Modify/ adapt where needed</a:t>
            </a:r>
          </a:p>
          <a:p>
            <a:pPr lvl="1"/>
            <a:r>
              <a:rPr lang="en-GB" dirty="0"/>
              <a:t> Substitute weight-bearing for weight-assisted if needed</a:t>
            </a:r>
          </a:p>
          <a:p>
            <a:pPr lvl="1"/>
            <a:r>
              <a:rPr lang="en-GB" dirty="0"/>
              <a:t> Get outdoors in the day time</a:t>
            </a:r>
          </a:p>
          <a:p>
            <a:r>
              <a:rPr lang="en-GB" dirty="0"/>
              <a:t>Look at your amount of sedentary time.. especially in the evening</a:t>
            </a:r>
          </a:p>
          <a:p>
            <a:pPr lvl="1"/>
            <a:r>
              <a:rPr lang="en-GB" dirty="0"/>
              <a:t> Be aware of </a:t>
            </a:r>
            <a:r>
              <a:rPr lang="en-GB" i="1" dirty="0"/>
              <a:t>over-resting</a:t>
            </a:r>
            <a:r>
              <a:rPr lang="en-GB" dirty="0"/>
              <a:t> if feeling tired.</a:t>
            </a:r>
          </a:p>
          <a:p>
            <a:pPr marL="179640" lvl="1" indent="0">
              <a:buNone/>
            </a:pPr>
            <a:endParaRPr lang="en-GB" dirty="0"/>
          </a:p>
          <a:p>
            <a:r>
              <a:rPr lang="en-GB" dirty="0"/>
              <a:t>Take an evening stroll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9669F-717D-470E-A1F0-59E133BE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34CA0-3C47-4A9B-B979-627AA8DE8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29" y="4178004"/>
            <a:ext cx="3719037" cy="231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5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BBD728-8056-41DD-B94B-3CAF1D5D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8402"/>
            <a:ext cx="11449231" cy="1016954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Prep your body for the night..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3A36-4DB8-4610-AD75-486A4B6D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A947B-7C63-4017-9228-91CA5CD6FF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 Massage and/or hot bath/shower to aid muscle relaxation</a:t>
            </a:r>
          </a:p>
          <a:p>
            <a:r>
              <a:rPr lang="en-GB" dirty="0"/>
              <a:t> Gentle stretching/ movement to target areas that get stiff overnight:</a:t>
            </a:r>
          </a:p>
          <a:p>
            <a:pPr lvl="1"/>
            <a:r>
              <a:rPr lang="en-GB" dirty="0"/>
              <a:t>6pm stretch</a:t>
            </a:r>
          </a:p>
          <a:p>
            <a:pPr lvl="1"/>
            <a:r>
              <a:rPr lang="en-GB" dirty="0"/>
              <a:t>Bed exercises</a:t>
            </a:r>
          </a:p>
          <a:p>
            <a:r>
              <a:rPr lang="en-GB" dirty="0"/>
              <a:t>Add in some structured relaxation</a:t>
            </a:r>
          </a:p>
          <a:p>
            <a:pPr lvl="1"/>
            <a:r>
              <a:rPr lang="en-GB" dirty="0"/>
              <a:t>Breathing exercises/ mindfulness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3E303D4-BE90-464D-8261-4CE456405A70}"/>
              </a:ext>
            </a:extLst>
          </p:cNvPr>
          <p:cNvSpPr txBox="1">
            <a:spLocks/>
          </p:cNvSpPr>
          <p:nvPr/>
        </p:nvSpPr>
        <p:spPr>
          <a:xfrm>
            <a:off x="1689652" y="6406617"/>
            <a:ext cx="8198223" cy="3170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257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tx2"/>
              </a:buClr>
              <a:buSzPct val="130000"/>
              <a:buFont typeface="Arial" panose="020B0604020202020204" pitchFamily="34" charset="0"/>
              <a:buNone/>
              <a:tabLst/>
              <a:defRPr sz="798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35928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bg2"/>
              </a:buClr>
              <a:buFont typeface="Verdana" panose="020B0604030504040204" pitchFamily="34" charset="0"/>
              <a:buChar char="–"/>
              <a:tabLst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53892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718560" indent="-179640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898200" indent="-179029" algn="l" defTabSz="9125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1600"/>
              </a:spcAft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09571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856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142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8428" indent="-228143" algn="l" defTabSz="912571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en-GB" sz="1200" dirty="0"/>
              <a:t>https://nass.co.uk/managing-my-as/exercise/stretches-for-your-daily-life/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EB7E24-3125-4F90-865F-8586230B6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6538" y="1378482"/>
            <a:ext cx="3947690" cy="2476065"/>
          </a:xfrm>
          <a:prstGeom prst="rect">
            <a:avLst/>
          </a:prstGeom>
        </p:spPr>
      </p:pic>
      <p:pic>
        <p:nvPicPr>
          <p:cNvPr id="12" name="Content Placeholder 9">
            <a:extLst>
              <a:ext uri="{FF2B5EF4-FFF2-40B4-BE49-F238E27FC236}">
                <a16:creationId xmlns:a16="http://schemas.microsoft.com/office/drawing/2014/main" id="{F8EBC643-B856-4ED3-B0BC-33C4F31EFE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812" y="1378482"/>
            <a:ext cx="948179" cy="948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5A39D-0BD0-4794-9737-9C794815B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7981" y="3905963"/>
            <a:ext cx="4016247" cy="24686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EB6D86-3E14-480B-8BB2-429228359E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812" y="3905963"/>
            <a:ext cx="948179" cy="94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80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BBD728-8056-41DD-B94B-3CAF1D5DD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8401"/>
            <a:ext cx="11449231" cy="993925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Getting comfortable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43A36-4DB8-4610-AD75-486A4B6D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5A947B-7C63-4017-9228-91CA5CD6FF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Neck discomfort: </a:t>
            </a:r>
          </a:p>
          <a:p>
            <a:pPr lvl="1"/>
            <a:r>
              <a:rPr lang="en-GB" dirty="0"/>
              <a:t> Roll a small towel to bridge the gap   between neck and bed</a:t>
            </a:r>
          </a:p>
          <a:p>
            <a:r>
              <a:rPr lang="en-GB" dirty="0"/>
              <a:t>Pelvic/ lower back pain:</a:t>
            </a:r>
          </a:p>
          <a:p>
            <a:pPr lvl="1"/>
            <a:r>
              <a:rPr lang="en-GB" dirty="0"/>
              <a:t>Pillow between knees AND ankles</a:t>
            </a:r>
          </a:p>
          <a:p>
            <a:r>
              <a:rPr lang="en-GB" dirty="0"/>
              <a:t>Shoulder/ hip pain:</a:t>
            </a:r>
          </a:p>
          <a:p>
            <a:pPr lvl="1"/>
            <a:r>
              <a:rPr lang="en-GB" dirty="0"/>
              <a:t>Quarter turn with pillow behind back or front to reduce pressure points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Experiment with mattress toppers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34EB75-1726-4FCA-96C0-C6BD68A34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858" y="2880435"/>
            <a:ext cx="3557510" cy="2001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761C7F-F196-422D-9F8C-FCEFE48D1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940" y="1485029"/>
            <a:ext cx="2253918" cy="20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0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966FC27-2A56-47FD-9740-6E23EAC24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3906"/>
            <a:ext cx="11449231" cy="900901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Seeking further help: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AD11AC-4898-426F-8C95-88B9D293A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GP can help with short-term measures to help with a flare:</a:t>
            </a:r>
          </a:p>
          <a:p>
            <a:pPr lvl="1"/>
            <a:r>
              <a:rPr lang="en-GB" dirty="0"/>
              <a:t>Review timing of medication for relief overnight</a:t>
            </a:r>
          </a:p>
          <a:p>
            <a:pPr lvl="1"/>
            <a:r>
              <a:rPr lang="en-GB" dirty="0"/>
              <a:t>Short-term additional pain relief</a:t>
            </a:r>
          </a:p>
          <a:p>
            <a:pPr lvl="1"/>
            <a:r>
              <a:rPr lang="en-GB" dirty="0"/>
              <a:t>Steroid injections for painful joints (</a:t>
            </a:r>
            <a:r>
              <a:rPr lang="en-GB" dirty="0" err="1"/>
              <a:t>e.g</a:t>
            </a:r>
            <a:r>
              <a:rPr lang="en-GB" dirty="0"/>
              <a:t> shoulder)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dirty="0"/>
              <a:t>Your Rheumatology team can review more persistent problems:</a:t>
            </a:r>
          </a:p>
          <a:p>
            <a:pPr lvl="1"/>
            <a:r>
              <a:rPr lang="en-GB" dirty="0"/>
              <a:t>Review of medications to control underlying inflammation</a:t>
            </a:r>
          </a:p>
          <a:p>
            <a:r>
              <a:rPr lang="en-GB" b="1" dirty="0"/>
              <a:t>Any onset of night pain that is new and unfamiliar should be checked with your doctor.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928F-EB4A-41FA-B9C0-E79B9597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265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5FDE-9661-439E-B0FF-FD1A4622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98" y="173906"/>
            <a:ext cx="11449231" cy="948179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Plan for the night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28322-2DE3-4598-9A8D-17BFDC2C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1544464"/>
            <a:ext cx="11449233" cy="462280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How can I build in some relaxation time?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What do I need to move/ stretch before bed?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Have I been active enough today?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Is there anything on my mind?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Is my bedroom set up for sleep?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Do I need extra medication?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EDB57-72EA-4EB1-97C2-81168E46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5AB01-F165-584F-9D0C-FD8A47F7A7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3530"/>
      </p:ext>
    </p:extLst>
  </p:cSld>
  <p:clrMapOvr>
    <a:masterClrMapping/>
  </p:clrMapOvr>
</p:sld>
</file>

<file path=ppt/theme/theme1.xml><?xml version="1.0" encoding="utf-8"?>
<a:theme xmlns:a="http://schemas.openxmlformats.org/drawingml/2006/main" name="M&amp;G RE 2020 v1">
  <a:themeElements>
    <a:clrScheme name="Custom 1">
      <a:dk1>
        <a:srgbClr val="000000"/>
      </a:dk1>
      <a:lt1>
        <a:srgbClr val="FFFFFF"/>
      </a:lt1>
      <a:dk2>
        <a:srgbClr val="FC5C3D"/>
      </a:dk2>
      <a:lt2>
        <a:srgbClr val="002F6C"/>
      </a:lt2>
      <a:accent1>
        <a:srgbClr val="FF143C"/>
      </a:accent1>
      <a:accent2>
        <a:srgbClr val="618ABB"/>
      </a:accent2>
      <a:accent3>
        <a:srgbClr val="767086"/>
      </a:accent3>
      <a:accent4>
        <a:srgbClr val="E2E3E4"/>
      </a:accent4>
      <a:accent5>
        <a:srgbClr val="1037FF"/>
      </a:accent5>
      <a:accent6>
        <a:srgbClr val="FD9E8B"/>
      </a:accent6>
      <a:hlink>
        <a:srgbClr val="5BA1FF"/>
      </a:hlink>
      <a:folHlink>
        <a:srgbClr val="FF143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000" dirty="0"/>
        </a:defPPr>
      </a:lstStyle>
    </a:txDef>
  </a:objectDefaults>
  <a:extraClrSchemeLst/>
  <a:custClrLst>
    <a:custClr name="Light Green 100%">
      <a:srgbClr val="7EBD5F"/>
    </a:custClr>
    <a:custClr name="Don't tint at 80%">
      <a:srgbClr val="FFFFFF"/>
    </a:custClr>
    <a:custClr name="Don't tint at 60%">
      <a:srgbClr val="FFFFFF"/>
    </a:custClr>
    <a:custClr name="Don't tint at 40%">
      <a:srgbClr val="FFFFFF"/>
    </a:custClr>
    <a:custClr name="Dont' tint at 20%">
      <a:srgbClr val="FFFFFF"/>
    </a:custClr>
    <a:custClr name="Light Blue 100%">
      <a:srgbClr val="65B4E5"/>
    </a:custClr>
    <a:custClr name="Light Blue 80%">
      <a:srgbClr val="84C3EA"/>
    </a:custClr>
    <a:custClr name="Light Blue 60%">
      <a:srgbClr val="A3D2EF"/>
    </a:custClr>
    <a:custClr name="Light Blue 40%">
      <a:srgbClr val="C1E1F5"/>
    </a:custClr>
    <a:custClr name="Light Blue 20%">
      <a:srgbClr val="E0F0FA"/>
    </a:custClr>
    <a:custClr name="Violet 100%">
      <a:srgbClr val="7B76B6"/>
    </a:custClr>
    <a:custClr name="Violet 80%">
      <a:srgbClr val="9591C5"/>
    </a:custClr>
    <a:custClr name="Violet 60%">
      <a:srgbClr val="B0ADD3"/>
    </a:custClr>
    <a:custClr name="Violet 40%">
      <a:srgbClr val="CAC8E2"/>
    </a:custClr>
    <a:custClr name="Violet 20%">
      <a:srgbClr val="E5E4F0"/>
    </a:custClr>
    <a:custClr name="Light Coral 100%">
      <a:srgbClr val="E98276"/>
    </a:custClr>
    <a:custClr name="Light Coral 80%">
      <a:srgbClr val="EB9B91"/>
    </a:custClr>
    <a:custClr name="Light Coral 60%">
      <a:srgbClr val="F2B4AD"/>
    </a:custClr>
    <a:custClr name="Light Coral 40%">
      <a:srgbClr val="F6CDC8"/>
    </a:custClr>
    <a:custClr name="Light Coral 20%">
      <a:srgbClr val="FBE6E4"/>
    </a:custClr>
    <a:custClr name="Yellow 100%">
      <a:srgbClr val="FFB81C"/>
    </a:custClr>
    <a:custClr name="Yellow 80%">
      <a:srgbClr val="FFC649"/>
    </a:custClr>
    <a:custClr name="Yellow 60%">
      <a:srgbClr val="FFD477"/>
    </a:custClr>
    <a:custClr name="Yellow 40%">
      <a:srgbClr val="FFE3A4"/>
    </a:custClr>
    <a:custClr name="Yellow 20%">
      <a:srgbClr val="FFF1D2"/>
    </a:custClr>
    <a:custClr name="Jade 100%">
      <a:srgbClr val="17B0AD"/>
    </a:custClr>
    <a:custClr name="Jade 80%">
      <a:srgbClr val="45C0BD"/>
    </a:custClr>
    <a:custClr name="Jade 60%">
      <a:srgbClr val="74D0CE"/>
    </a:custClr>
    <a:custClr name="Jade 40%">
      <a:srgbClr val="A2DFDE"/>
    </a:custClr>
    <a:custClr name="Jade 20%">
      <a:srgbClr val="D1EFEF"/>
    </a:custClr>
    <a:custClr name="Grey 100%">
      <a:srgbClr val="5B656E"/>
    </a:custClr>
    <a:custClr name="Grey 80%">
      <a:srgbClr val="7C848B"/>
    </a:custClr>
    <a:custClr name="Grey 60%">
      <a:srgbClr val="9DA3A8"/>
    </a:custClr>
    <a:custClr name="Grey 40%">
      <a:srgbClr val="BDC1C5"/>
    </a:custClr>
    <a:custClr name="Grey 20%">
      <a:srgbClr val="DEE0E2"/>
    </a:custClr>
    <a:custClr name="Light Pink 100%">
      <a:srgbClr val="E58EBB"/>
    </a:custClr>
    <a:custClr name="Light Pink 80%">
      <a:srgbClr val="EAA5C9"/>
    </a:custClr>
    <a:custClr name="Light Pink 60%">
      <a:srgbClr val="EFBBD6"/>
    </a:custClr>
    <a:custClr name="Light Pink 40%">
      <a:srgbClr val="F5D2E4"/>
    </a:custClr>
    <a:custClr name="Light Pink 20%">
      <a:srgbClr val="FAE8F1"/>
    </a:custClr>
    <a:custClr name="Coral 100%">
      <a:srgbClr val="EB5C37"/>
    </a:custClr>
    <a:custClr name="Coral 80%">
      <a:srgbClr val="EF7D5F"/>
    </a:custClr>
    <a:custClr name="Coral 60%">
      <a:srgbClr val="F39D87"/>
    </a:custClr>
    <a:custClr name="Coral 40%">
      <a:srgbClr val="F7BEAF"/>
    </a:custClr>
    <a:custClr name="Coral 20%">
      <a:srgbClr val="FBDED7"/>
    </a:custClr>
    <a:custClr name="Petrol 100%">
      <a:srgbClr val="0097A9"/>
    </a:custClr>
    <a:custClr name="Petrol 80%">
      <a:srgbClr val="33ACBA"/>
    </a:custClr>
    <a:custClr name="Petrol 60%">
      <a:srgbClr val="66C1CB"/>
    </a:custClr>
    <a:custClr name="Petrol 40%">
      <a:srgbClr val="99D5DD"/>
    </a:custClr>
    <a:custClr name="Petrol 20%">
      <a:srgbClr val="CCEAEE"/>
    </a:custClr>
  </a:custClrLst>
  <a:extLst>
    <a:ext uri="{05A4C25C-085E-4340-85A3-A5531E510DB2}">
      <thm15:themeFamily xmlns:thm15="http://schemas.microsoft.com/office/thememl/2012/main" name="M&amp;G Investments Toolkit 2020_Guidelines_v24.potx" id="{2829A9BA-F5A5-4115-8109-0C4A367C3F1A}" vid="{E920F027-B525-44AC-A51B-0BFB8DAE86F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1.xml><?xml version="1.0" encoding="utf-8"?>
<VariableList UniqueId="fcfc08bf-2be7-4dba-9323-e9d31e21221b" Name="AD_HOC" ContentType="XML" MajorVersion="0" MinorVersion="1" isLocalCopy="False" IsBaseObject="False" DataSourceId="0bc19eee-53d5-4dd4-b117-99648c1633d2" DataSourceMajorVersion="0" DataSourceMinorVersion="1"/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85347C8BDAAA4D9A24E43D5D16D7E7" ma:contentTypeVersion="13" ma:contentTypeDescription="Create a new document." ma:contentTypeScope="" ma:versionID="3c45f714b9f7410470e1c0bd50d9d750">
  <xsd:schema xmlns:xsd="http://www.w3.org/2001/XMLSchema" xmlns:xs="http://www.w3.org/2001/XMLSchema" xmlns:p="http://schemas.microsoft.com/office/2006/metadata/properties" xmlns:ns2="78d81d28-16f2-4b68-a26f-ae05642c550a" xmlns:ns3="1ecd67d1-4421-4312-a239-648a1382d5e1" targetNamespace="http://schemas.microsoft.com/office/2006/metadata/properties" ma:root="true" ma:fieldsID="065b6a6b60e2222b5eb1aad05da0bc10" ns2:_="" ns3:_="">
    <xsd:import namespace="78d81d28-16f2-4b68-a26f-ae05642c550a"/>
    <xsd:import namespace="1ecd67d1-4421-4312-a239-648a1382d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81d28-16f2-4b68-a26f-ae05642c5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d67d1-4421-4312-a239-648a1382d5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DataSourceMapping>
  <Id>587ace3f-5f46-483a-9670-caf0afed8871</Id>
  <Name>EXPRESSION_VARIABLE_MAPPING</Name>
  <TargetDataSource>fb9cde0e-232d-4610-9afe-048ab9398242</TargetDataSource>
  <SourceType>XML File</SourceType>
  <IsReadOnly>false</IsReadOnly>
  <SalesforceOrganizationId>00000000-0000-0000-0000-000000000000</SalesforceOrganizationId>
  <SalesforceOrganizationName/>
  <SalesforceApiVersion/>
  <Properties/>
  <RawMappings/>
  <DesignTimeProperties/>
</DataSourceMapping>
</file>

<file path=customXml/item14.xml><?xml version="1.0" encoding="utf-8"?>
<VariableListDefinition name="System" displayName="System" id="74c5637b-64fa-4e6c-80cc-540d1718a6b6" isdomainofvalue="False" dataSourceId="fb9cde0e-232d-4610-9afe-048ab9398242">
  <Variable name="DocumentCustomProperties" type="TABLE" dataFieldId="cc822ffb-6582-4cdc-8e43-f9f67cbff409" isRepeatingTable="True">
    <Variable name="Fund_Name" type="STRING" dataFieldId="1d647d0e-52fb-4384-8e79-6efbc7e6066f">
      <Description>Fund Name</Description>
    </Variable>
  </Variable>
</VariableListDefinition>
</file>

<file path=customXml/item15.xml><?xml version="1.0" encoding="utf-8"?>
<DataSourceMapping>
  <Id>85482e34-ca7e-4896-924d-30250e0aaafc</Id>
  <Name>AD_HOC_MAPPING</Name>
  <TargetDataSource>0bc19eee-53d5-4dd4-b117-99648c1633d2</TargetDataSource>
  <SourceType>XML File</SourceType>
  <IsReadOnly>false</IsReadOnly>
  <SalesforceOrganizationId>00000000-0000-0000-0000-000000000000</SalesforceOrganizationId>
  <SalesforceOrganizationName/>
  <SalesforceApiVersion/>
  <Properties>
    <Property Name="RecordSeperator" Value="SampleData/DataRecord"/>
  </Properties>
  <RawMappings/>
  <DesignTimeProperties/>
</DataSourceMapping>
</file>

<file path=customXml/item16.xml><?xml version="1.0" encoding="utf-8"?>
<VariableList UniqueId="e1c44488-d370-4d4f-8011-87d4261aaded" Name="Computed" ContentType="XML" MajorVersion="0" MinorVersion="1" isLocalCopy="False" IsBaseObject="False" DataSourceId="6e4fa209-1709-44e4-a29d-f5598f05bc95" DataSourceMajorVersion="0" DataSourceMinorVersion="1"/>
</file>

<file path=customXml/item17.xml><?xml version="1.0" encoding="utf-8"?>
<Presentation UniqueId="24a2abe0-cfc2-469d-a6cf-f01ee7a65178" MajorVersion="42" MinorVersion="0"/>
</file>

<file path=customXml/item18.xml><?xml version="1.0" encoding="utf-8"?>
<VariableListDefinition name="Computed" displayName="Computed" id="e1c44488-d370-4d4f-8011-87d4261aaded" isdomainofvalue="False" dataSourceId="6e4fa209-1709-44e4-a29d-f5598f05bc95"/>
</file>

<file path=customXml/item19.xml><?xml version="1.0" encoding="utf-8"?>
<DataSourceInfo>
  <Id>fb9cde0e-232d-4610-9afe-048ab9398242</Id>
  <MajorVersion>0</MajorVersion>
  <MinorVersion>1</MinorVersion>
  <DataSourceType>System</DataSourceType>
  <Name>System</Name>
  <Description/>
  <Filter/>
  <DataFields>
    <TableInfo>
      <Id>cc822ffb-6582-4cdc-8e43-f9f67cbff409</Id>
      <Name>DocumentCustomProperties</Name>
      <Description/>
      <ExpressionString/>
      <FieldType>DocumentCustomProperties</FieldType>
      <Filter/>
      <DefaultValue/>
      <IsInputParameter>false</IsInputParameter>
      <IsInputMultipleValues>false</IsInputMultipleValues>
      <IncludeInRecordSelector>false</IncludeInRecordSelector>
      <IsRepeating>false</IsRepeating>
      <IsKeyField>false</IsKeyField>
      <Required>false</Required>
      <NativeSourceType>String</NativeSourceType>
      <MaxLength>0</MaxLength>
      <DynamicDomainOfValueSourceId/>
      <TrimEmptyRows>false</TrimEmptyRows>
      <CanIncludeInModel>true</CanIncludeInModel>
      <IncludeInModel>true</IncludeInModel>
      <IsPartial>false</IsPartial>
      <IsValid>true</IsValid>
      <NativeFieldMapping/>
      <OriginalName>DocumentCustomProperties</OriginalName>
      <ValidationMessage/>
      <FieldInfo>
        <Id>1d647d0e-52fb-4384-8e79-6efbc7e6066f</Id>
        <Name>Fund_Name</Name>
        <Description>Fund Name</Description>
        <ExpressionString/>
        <FieldType>System.String</FieldType>
        <Filter/>
        <DefaultValue/>
        <IsInputParameter>false</IsInputParameter>
        <IsInputMultipleValues>false</IsInputMultipleValues>
        <IncludeInRecordSelector>true</IncludeInRecordSelector>
        <IsRepeating>false</IsRepeating>
        <IsKeyField>false</IsKeyField>
        <Required>false</Required>
        <NativeSourceType>String</NativeSourceType>
        <MaxLength>0</MaxLength>
        <DynamicDomainOfValueSourceId/>
        <TrimEmptyRows>false</TrimEmptyRows>
        <CanIncludeInModel>true</CanIncludeInModel>
        <IncludeInModel>true</IncludeInModel>
        <IsPartial>false</IsPartial>
        <IsValid>true</IsValid>
        <NativeFieldMapping/>
        <OriginalName>Fund_Name</OriginalName>
        <ValidationMessage/>
      </FieldInfo>
    </TableInfo>
  </DataFields>
</DataSourceInfo>
</file>

<file path=customXml/item2.xml><?xml version="1.0" encoding="utf-8"?>
<DataSourceInfo>
  <Id>0bc19eee-53d5-4dd4-b117-99648c1633d2</Id>
  <MajorVersion>0</MajorVersion>
  <MinorVersion>1</MinorVersion>
  <DataSourceType>Ad_Hoc</DataSourceType>
  <Name>AD_HOC</Name>
  <Description/>
  <Filter/>
  <DataFields/>
</DataSourceInfo>
</file>

<file path=customXml/item20.xml><?xml version="1.0" encoding="utf-8"?>
<DataSourceInfo>
  <Id>6e4fa209-1709-44e4-a29d-f5598f05bc95</Id>
  <MajorVersion>0</MajorVersion>
  <MinorVersion>1</MinorVersion>
  <DataSourceType>Expression</DataSourceType>
  <Name>Computed</Name>
  <Description/>
  <Filter/>
  <DataFields/>
</DataSourceInfo>
</file>

<file path=customXml/item3.xml><?xml version="1.0" encoding="utf-8"?>
<SourceDataModel Name="AD_HOC" TargetDataSourceId="0bc19eee-53d5-4dd4-b117-99648c1633d2"/>
</file>

<file path=customXml/item4.xml><?xml version="1.0" encoding="utf-8"?>
<TemplateEditing>
  <RootElementId>24a2abe0-cfc2-469d-a6cf-f01ee7a65178</RootElementId>
  <TenantOrigin>mandgprudential</TenantOrigin>
</TemplateEditing>
</file>

<file path=customXml/item5.xml><?xml version="1.0" encoding="utf-8"?>
<VariableList UniqueId="74c5637b-64fa-4e6c-80cc-540d1718a6b6" Name="System" ContentType="XML" MajorVersion="0" MinorVersion="1" isLocalCopy="False" IsBaseObject="False" DataSourceId="fb9cde0e-232d-4610-9afe-048ab9398242" DataSourceMajorVersion="0" DataSourceMinorVersion="1"/>
</file>

<file path=customXml/item6.xml><?xml version="1.0" encoding="utf-8"?>
<AllExternalAdhocVariableMappings/>
</file>

<file path=customXml/item7.xml><?xml version="1.0" encoding="utf-8"?>
<DataSourceMapping>
  <Id>a363d318-048e-4188-985a-97a187f011be</Id>
  <Name>EXPRESSION_VARIABLE_MAPPING</Name>
  <TargetDataSource>6e4fa209-1709-44e4-a29d-f5598f05bc95</TargetDataSource>
  <SourceType>XML File</SourceType>
  <IsReadOnly>false</IsReadOnly>
  <SalesforceOrganizationId>00000000-0000-0000-0000-000000000000</SalesforceOrganizationId>
  <SalesforceOrganizationName/>
  <SalesforceApiVersion/>
  <Properties/>
  <RawMappings/>
  <DesignTimeProperties/>
</DataSourceMapping>
</file>

<file path=customXml/item8.xml><?xml version="1.0" encoding="utf-8"?>
<VariableListDefinition name="AD_HOC" displayName="AD_HOC" id="fcfc08bf-2be7-4dba-9323-e9d31e21221b" isdomainofvalue="False" dataSourceId="0bc19eee-53d5-4dd4-b117-99648c1633d2"/>
</file>

<file path=customXml/item9.xml><?xml version="1.0" encoding="utf-8"?>
<VariableListCustXmlRels>
  <VariableListCustXmlRel variableListName="AD_HOC">
    <VariableListDefCustXmlId>{23AFCE49-62D1-465C-9894-1BA9B635D878}</VariableListDefCustXmlId>
    <LibraryMetadataCustXmlId>{6CC0E402-4905-4866-A39E-6709A3123112}</LibraryMetadataCustXmlId>
    <DataSourceInfoCustXmlId>{22E8D364-3F90-414F-B824-7E43229924FA}</DataSourceInfoCustXmlId>
    <DataSourceMappingCustXmlId>{5881EF9D-F23E-424B-9DFC-E547645C40B9}</DataSourceMappingCustXmlId>
    <SdmcCustXmlId>{7683A6AF-A357-417A-8C4E-04E508D8AC5A}</SdmcCustXmlId>
  </VariableListCustXmlRel>
  <VariableListCustXmlRel variableListName="Computed">
    <VariableListDefCustXmlId>{00C1748E-4856-4767-9CAD-D1CBE297294D}</VariableListDefCustXmlId>
    <LibraryMetadataCustXmlId>{0341CC6B-6653-427E-8952-60A85CAB3CA1}</LibraryMetadataCustXmlId>
    <DataSourceInfoCustXmlId>{B48C64F1-7378-47D1-BC98-D8132B3D256E}</DataSourceInfoCustXmlId>
    <DataSourceMappingCustXmlId>{B5F914A1-C462-41CF-9C27-5B647FDD1AE2}</DataSourceMappingCustXmlId>
  </VariableListCustXmlRel>
  <VariableListCustXmlRel variableListName="System">
    <VariableListDefCustXmlId>{6657A074-BB2B-44B2-9C14-0812E9D216A0}</VariableListDefCustXmlId>
    <LibraryMetadataCustXmlId>{6B4D5B97-38D3-4D53-A911-97544FB498A8}</LibraryMetadataCustXmlId>
    <DataSourceInfoCustXmlId>{B7B82C54-CE22-4151-9B32-62B5A88A8920}</DataSourceInfoCustXmlId>
    <DataSourceMappingCustXmlId>{2903364E-300F-4985-8D0B-1DB48F470FA1}</DataSourceMappingCustXmlId>
  </VariableListCustXmlRel>
</VariableListCustXmlRels>
</file>

<file path=customXml/itemProps1.xml><?xml version="1.0" encoding="utf-8"?>
<ds:datastoreItem xmlns:ds="http://schemas.openxmlformats.org/officeDocument/2006/customXml" ds:itemID="{2C24DD84-7F67-4C4C-A1B5-48B542183F4F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4D55876B-87A1-4588-BB02-219B751725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11.xml><?xml version="1.0" encoding="utf-8"?>
<ds:datastoreItem xmlns:ds="http://schemas.openxmlformats.org/officeDocument/2006/customXml" ds:itemID="{6CC0E402-4905-4866-A39E-6709A3123112}">
  <ds:schemaRefs/>
</ds:datastoreItem>
</file>

<file path=customXml/itemProps12.xml><?xml version="1.0" encoding="utf-8"?>
<ds:datastoreItem xmlns:ds="http://schemas.openxmlformats.org/officeDocument/2006/customXml" ds:itemID="{A87938D8-8A7B-4E9A-AAF1-266D96D7C8AE}"/>
</file>

<file path=customXml/itemProps13.xml><?xml version="1.0" encoding="utf-8"?>
<ds:datastoreItem xmlns:ds="http://schemas.openxmlformats.org/officeDocument/2006/customXml" ds:itemID="{2903364E-300F-4985-8D0B-1DB48F470FA1}">
  <ds:schemaRefs/>
</ds:datastoreItem>
</file>

<file path=customXml/itemProps14.xml><?xml version="1.0" encoding="utf-8"?>
<ds:datastoreItem xmlns:ds="http://schemas.openxmlformats.org/officeDocument/2006/customXml" ds:itemID="{6657A074-BB2B-44B2-9C14-0812E9D216A0}">
  <ds:schemaRefs/>
</ds:datastoreItem>
</file>

<file path=customXml/itemProps15.xml><?xml version="1.0" encoding="utf-8"?>
<ds:datastoreItem xmlns:ds="http://schemas.openxmlformats.org/officeDocument/2006/customXml" ds:itemID="{5881EF9D-F23E-424B-9DFC-E547645C40B9}">
  <ds:schemaRefs/>
</ds:datastoreItem>
</file>

<file path=customXml/itemProps16.xml><?xml version="1.0" encoding="utf-8"?>
<ds:datastoreItem xmlns:ds="http://schemas.openxmlformats.org/officeDocument/2006/customXml" ds:itemID="{0341CC6B-6653-427E-8952-60A85CAB3CA1}">
  <ds:schemaRefs/>
</ds:datastoreItem>
</file>

<file path=customXml/itemProps17.xml><?xml version="1.0" encoding="utf-8"?>
<ds:datastoreItem xmlns:ds="http://schemas.openxmlformats.org/officeDocument/2006/customXml" ds:itemID="{66A42465-07C6-4502-B006-CEEA999C9209}">
  <ds:schemaRefs/>
</ds:datastoreItem>
</file>

<file path=customXml/itemProps18.xml><?xml version="1.0" encoding="utf-8"?>
<ds:datastoreItem xmlns:ds="http://schemas.openxmlformats.org/officeDocument/2006/customXml" ds:itemID="{00C1748E-4856-4767-9CAD-D1CBE297294D}">
  <ds:schemaRefs/>
</ds:datastoreItem>
</file>

<file path=customXml/itemProps19.xml><?xml version="1.0" encoding="utf-8"?>
<ds:datastoreItem xmlns:ds="http://schemas.openxmlformats.org/officeDocument/2006/customXml" ds:itemID="{B7B82C54-CE22-4151-9B32-62B5A88A8920}">
  <ds:schemaRefs/>
</ds:datastoreItem>
</file>

<file path=customXml/itemProps2.xml><?xml version="1.0" encoding="utf-8"?>
<ds:datastoreItem xmlns:ds="http://schemas.openxmlformats.org/officeDocument/2006/customXml" ds:itemID="{22E8D364-3F90-414F-B824-7E43229924FA}">
  <ds:schemaRefs/>
</ds:datastoreItem>
</file>

<file path=customXml/itemProps20.xml><?xml version="1.0" encoding="utf-8"?>
<ds:datastoreItem xmlns:ds="http://schemas.openxmlformats.org/officeDocument/2006/customXml" ds:itemID="{B48C64F1-7378-47D1-BC98-D8132B3D256E}">
  <ds:schemaRefs/>
</ds:datastoreItem>
</file>

<file path=customXml/itemProps3.xml><?xml version="1.0" encoding="utf-8"?>
<ds:datastoreItem xmlns:ds="http://schemas.openxmlformats.org/officeDocument/2006/customXml" ds:itemID="{7683A6AF-A357-417A-8C4E-04E508D8AC5A}">
  <ds:schemaRefs/>
</ds:datastoreItem>
</file>

<file path=customXml/itemProps4.xml><?xml version="1.0" encoding="utf-8"?>
<ds:datastoreItem xmlns:ds="http://schemas.openxmlformats.org/officeDocument/2006/customXml" ds:itemID="{23E91E0B-4241-44C6-963B-AABF5D2FA0CD}">
  <ds:schemaRefs/>
</ds:datastoreItem>
</file>

<file path=customXml/itemProps5.xml><?xml version="1.0" encoding="utf-8"?>
<ds:datastoreItem xmlns:ds="http://schemas.openxmlformats.org/officeDocument/2006/customXml" ds:itemID="{6B4D5B97-38D3-4D53-A911-97544FB498A8}">
  <ds:schemaRefs/>
</ds:datastoreItem>
</file>

<file path=customXml/itemProps6.xml><?xml version="1.0" encoding="utf-8"?>
<ds:datastoreItem xmlns:ds="http://schemas.openxmlformats.org/officeDocument/2006/customXml" ds:itemID="{4ECE6EFA-6BEE-45A0-8FC6-C6CA1C869804}">
  <ds:schemaRefs/>
</ds:datastoreItem>
</file>

<file path=customXml/itemProps7.xml><?xml version="1.0" encoding="utf-8"?>
<ds:datastoreItem xmlns:ds="http://schemas.openxmlformats.org/officeDocument/2006/customXml" ds:itemID="{B5F914A1-C462-41CF-9C27-5B647FDD1AE2}">
  <ds:schemaRefs/>
</ds:datastoreItem>
</file>

<file path=customXml/itemProps8.xml><?xml version="1.0" encoding="utf-8"?>
<ds:datastoreItem xmlns:ds="http://schemas.openxmlformats.org/officeDocument/2006/customXml" ds:itemID="{23AFCE49-62D1-465C-9894-1BA9B635D878}">
  <ds:schemaRefs/>
</ds:datastoreItem>
</file>

<file path=customXml/itemProps9.xml><?xml version="1.0" encoding="utf-8"?>
<ds:datastoreItem xmlns:ds="http://schemas.openxmlformats.org/officeDocument/2006/customXml" ds:itemID="{F609329F-88E2-478A-996C-663E4F2CD6F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9811</TotalTime>
  <Words>589</Words>
  <Application>Microsoft Office PowerPoint</Application>
  <PresentationFormat>Custom</PresentationFormat>
  <Paragraphs>100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Verdana</vt:lpstr>
      <vt:lpstr>M&amp;G RE 2020 v1</vt:lpstr>
      <vt:lpstr>Dealing with Night Time Pain</vt:lpstr>
      <vt:lpstr> Why do you get pain at night?</vt:lpstr>
      <vt:lpstr> The effects of night pain</vt:lpstr>
      <vt:lpstr> Explore pain relief:</vt:lpstr>
      <vt:lpstr> Stay Active</vt:lpstr>
      <vt:lpstr> Prep your body for the night..</vt:lpstr>
      <vt:lpstr> Getting comfortable</vt:lpstr>
      <vt:lpstr> Seeking further help: </vt:lpstr>
      <vt:lpstr> Plan for the night ahead</vt:lpstr>
      <vt:lpstr> Further resources</vt:lpstr>
    </vt:vector>
  </TitlesOfParts>
  <Company>PGDS (UK ONE)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M&amp;G (Lux) Global Listed Infrastructure Fund</dc:title>
  <dc:subject>Version 1.5</dc:subject>
  <dc:creator>Dionne Powell</dc:creator>
  <cp:lastModifiedBy>Helen Homersham</cp:lastModifiedBy>
  <cp:revision>508</cp:revision>
  <cp:lastPrinted>2018-05-18T14:30:31Z</cp:lastPrinted>
  <dcterms:created xsi:type="dcterms:W3CDTF">2017-11-14T12:56:56Z</dcterms:created>
  <dcterms:modified xsi:type="dcterms:W3CDTF">2021-06-07T18:24:39Z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0x010100CC85347C8BDAAA4D9A24E43D5D16D7E7</vt:lpwstr>
  </property>
  <property fmtid="{D5CDD505-2E9C-101B-9397-08002B2CF9AE}" pid="3" name="MSIP_Label_145b9cce-5262-4471-b691-53ccdbfa697d_Enabled">
    <vt:lpwstr>true</vt:lpwstr>
  </property>
  <property fmtid="{D5CDD505-2E9C-101B-9397-08002B2CF9AE}" pid="4" name="MSIP_Label_145b9cce-5262-4471-b691-53ccdbfa697d_SetDate">
    <vt:lpwstr>2020-10-07T09:07:09Z</vt:lpwstr>
  </property>
  <property fmtid="{D5CDD505-2E9C-101B-9397-08002B2CF9AE}" pid="5" name="MSIP_Label_145b9cce-5262-4471-b691-53ccdbfa697d_Method">
    <vt:lpwstr>Privileged</vt:lpwstr>
  </property>
  <property fmtid="{D5CDD505-2E9C-101B-9397-08002B2CF9AE}" pid="6" name="MSIP_Label_145b9cce-5262-4471-b691-53ccdbfa697d_Name">
    <vt:lpwstr>Not Sensitive</vt:lpwstr>
  </property>
  <property fmtid="{D5CDD505-2E9C-101B-9397-08002B2CF9AE}" pid="7" name="MSIP_Label_145b9cce-5262-4471-b691-53ccdbfa697d_SiteId">
    <vt:lpwstr>aa42167d-6f8d-45ce-b655-d245ef97da66</vt:lpwstr>
  </property>
  <property fmtid="{D5CDD505-2E9C-101B-9397-08002B2CF9AE}" pid="8" name="MSIP_Label_145b9cce-5262-4471-b691-53ccdbfa697d_ActionId">
    <vt:lpwstr>99fe9061-0cfd-48a6-8c9b-40bd2afa3547</vt:lpwstr>
  </property>
  <property fmtid="{D5CDD505-2E9C-101B-9397-08002B2CF9AE}" pid="9" name="MSIP_Label_145b9cce-5262-4471-b691-53ccdbfa697d_ContentBits">
    <vt:lpwstr>0</vt:lpwstr>
  </property>
</Properties>
</file>